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7"/>
  </p:notesMasterIdLst>
  <p:sldIdLst>
    <p:sldId id="262" r:id="rId5"/>
    <p:sldId id="316" r:id="rId6"/>
    <p:sldId id="259" r:id="rId7"/>
    <p:sldId id="313" r:id="rId8"/>
    <p:sldId id="317" r:id="rId9"/>
    <p:sldId id="318" r:id="rId10"/>
    <p:sldId id="260" r:id="rId11"/>
    <p:sldId id="261" r:id="rId12"/>
    <p:sldId id="314" r:id="rId13"/>
    <p:sldId id="319" r:id="rId14"/>
    <p:sldId id="320" r:id="rId15"/>
    <p:sldId id="321" r:id="rId16"/>
    <p:sldId id="322" r:id="rId17"/>
    <p:sldId id="264" r:id="rId18"/>
    <p:sldId id="265" r:id="rId19"/>
    <p:sldId id="266" r:id="rId20"/>
    <p:sldId id="267" r:id="rId21"/>
    <p:sldId id="268" r:id="rId22"/>
    <p:sldId id="323" r:id="rId23"/>
    <p:sldId id="324" r:id="rId24"/>
    <p:sldId id="269" r:id="rId25"/>
    <p:sldId id="276" r:id="rId26"/>
    <p:sldId id="270" r:id="rId27"/>
    <p:sldId id="325" r:id="rId28"/>
    <p:sldId id="277" r:id="rId29"/>
    <p:sldId id="271" r:id="rId30"/>
    <p:sldId id="272" r:id="rId31"/>
    <p:sldId id="273" r:id="rId32"/>
    <p:sldId id="274" r:id="rId33"/>
    <p:sldId id="278" r:id="rId34"/>
    <p:sldId id="279" r:id="rId35"/>
    <p:sldId id="280" r:id="rId36"/>
    <p:sldId id="283" r:id="rId37"/>
    <p:sldId id="284" r:id="rId38"/>
    <p:sldId id="282" r:id="rId39"/>
    <p:sldId id="285" r:id="rId40"/>
    <p:sldId id="286" r:id="rId41"/>
    <p:sldId id="287" r:id="rId42"/>
    <p:sldId id="288" r:id="rId43"/>
    <p:sldId id="289" r:id="rId44"/>
    <p:sldId id="290" r:id="rId45"/>
    <p:sldId id="291" r:id="rId46"/>
    <p:sldId id="292" r:id="rId47"/>
    <p:sldId id="293" r:id="rId48"/>
    <p:sldId id="326" r:id="rId49"/>
    <p:sldId id="296" r:id="rId50"/>
    <p:sldId id="297" r:id="rId51"/>
    <p:sldId id="298" r:id="rId52"/>
    <p:sldId id="299" r:id="rId53"/>
    <p:sldId id="300" r:id="rId54"/>
    <p:sldId id="301" r:id="rId55"/>
    <p:sldId id="302" r:id="rId56"/>
    <p:sldId id="303" r:id="rId57"/>
    <p:sldId id="304" r:id="rId58"/>
    <p:sldId id="305" r:id="rId59"/>
    <p:sldId id="307" r:id="rId60"/>
    <p:sldId id="308" r:id="rId61"/>
    <p:sldId id="309" r:id="rId62"/>
    <p:sldId id="310" r:id="rId63"/>
    <p:sldId id="311" r:id="rId64"/>
    <p:sldId id="312" r:id="rId65"/>
    <p:sldId id="31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48"/>
  </p:normalViewPr>
  <p:slideViewPr>
    <p:cSldViewPr snapToGrid="0" snapToObjects="1">
      <p:cViewPr varScale="1">
        <p:scale>
          <a:sx n="131" d="100"/>
          <a:sy n="131" d="100"/>
        </p:scale>
        <p:origin x="1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CAB98-75E0-D145-ADB9-87F75F031655}" type="datetimeFigureOut">
              <a:rPr lang="en-US" smtClean="0"/>
              <a:t>10/7/19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9BC00-E592-5347-9F1D-73B2DF3956A1}" type="slidenum">
              <a:rPr lang="en-US" smtClean="0"/>
              <a:t>‹#›</a:t>
            </a:fld>
            <a:endParaRPr lang="en-US"/>
          </a:p>
        </p:txBody>
      </p:sp>
    </p:spTree>
    <p:extLst>
      <p:ext uri="{BB962C8B-B14F-4D97-AF65-F5344CB8AC3E}">
        <p14:creationId xmlns:p14="http://schemas.microsoft.com/office/powerpoint/2010/main" val="208343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7689-9ECC-42D3-BFE5-ABB7FDE86ABA}" type="slidenum">
              <a:rPr lang="en-US" smtClean="0"/>
              <a:t>20</a:t>
            </a:fld>
            <a:endParaRPr lang="en-US"/>
          </a:p>
        </p:txBody>
      </p:sp>
    </p:spTree>
    <p:extLst>
      <p:ext uri="{BB962C8B-B14F-4D97-AF65-F5344CB8AC3E}">
        <p14:creationId xmlns:p14="http://schemas.microsoft.com/office/powerpoint/2010/main" val="272810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E9C1BF6-9EA3-AD42-8D7E-DC64AB615297}"/>
              </a:ext>
            </a:extLst>
          </p:cNvPr>
          <p:cNvSpPr>
            <a:spLocks noGrp="1"/>
          </p:cNvSpPr>
          <p:nvPr>
            <p:ph type="body" sz="quarter" idx="10"/>
          </p:nvPr>
        </p:nvSpPr>
        <p:spPr>
          <a:xfrm>
            <a:off x="628650" y="1916113"/>
            <a:ext cx="7886700" cy="3695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B09E-03A5-554D-BF6D-4ECCD405AD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878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C7D32E-B232-5743-AE7A-C54A4D4525C6}" type="datetimeFigureOut">
              <a:rPr lang="en-US" smtClean="0"/>
              <a:t>10/7/19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A5DA13-6ABE-4E47-8ECB-FB4D436B2F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C7D32E-B232-5743-AE7A-C54A4D4525C6}" type="datetimeFigureOut">
              <a:rPr lang="en-US" smtClean="0"/>
              <a:t>10/7/19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A5DA13-6ABE-4E47-8ECB-FB4D436B2F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a:extLst>
              <a:ext uri="{FF2B5EF4-FFF2-40B4-BE49-F238E27FC236}">
                <a16:creationId xmlns:a16="http://schemas.microsoft.com/office/drawing/2014/main" id="{E24DCB1D-2B4D-1647-A159-0C38EBD268AD}"/>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C7D32E-B232-5743-AE7A-C54A4D4525C6}" type="datetimeFigureOut">
              <a:rPr lang="en-US" smtClean="0"/>
              <a:t>10/7/19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A5DA13-6ABE-4E47-8ECB-FB4D436B2F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5C7D32E-B232-5743-AE7A-C54A4D4525C6}" type="datetimeFigureOut">
              <a:rPr lang="en-US" smtClean="0"/>
              <a:t>10/7/19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A5DA13-6ABE-4E47-8ECB-FB4D436B2F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5C7D32E-B232-5743-AE7A-C54A4D4525C6}" type="datetimeFigureOut">
              <a:rPr lang="en-US" smtClean="0"/>
              <a:t>10/7/19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A5DA13-6ABE-4E47-8ECB-FB4D436B2F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3187804"/>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1" r:id="rId3"/>
    <p:sldLayoutId id="2147483663" r:id="rId4"/>
    <p:sldLayoutId id="2147483664" r:id="rId5"/>
    <p:sldLayoutId id="2147483665" r:id="rId6"/>
    <p:sldLayoutId id="2147483667" r:id="rId7"/>
    <p:sldLayoutId id="2147483668" r:id="rId8"/>
    <p:sldLayoutId id="2147483669" r:id="rId9"/>
    <p:sldLayoutId id="2147483672"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Gentium Basic" panose="0200050306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321770"/>
            <a:ext cx="77724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Gentium Basic" panose="02000503060000020004" pitchFamily="2" charset="77"/>
                <a:ea typeface="Open Sans" charset="0"/>
                <a:cs typeface="Open Sans" charset="0"/>
              </a:rPr>
              <a:t>Preceptor Training</a:t>
            </a:r>
          </a:p>
        </p:txBody>
      </p:sp>
      <p:sp>
        <p:nvSpPr>
          <p:cNvPr id="2" name="TextBox 1">
            <a:extLst>
              <a:ext uri="{FF2B5EF4-FFF2-40B4-BE49-F238E27FC236}">
                <a16:creationId xmlns:a16="http://schemas.microsoft.com/office/drawing/2014/main" id="{8CF2D356-A6AC-CB41-A0F0-452C543DE76D}"/>
              </a:ext>
            </a:extLst>
          </p:cNvPr>
          <p:cNvSpPr txBox="1"/>
          <p:nvPr/>
        </p:nvSpPr>
        <p:spPr>
          <a:xfrm>
            <a:off x="1206230" y="4163438"/>
            <a:ext cx="6770451" cy="1200329"/>
          </a:xfrm>
          <a:prstGeom prst="rect">
            <a:avLst/>
          </a:prstGeom>
          <a:noFill/>
        </p:spPr>
        <p:txBody>
          <a:bodyPr wrap="square" rtlCol="0">
            <a:spAutoFit/>
          </a:bodyPr>
          <a:lstStyle/>
          <a:p>
            <a:pPr algn="ctr"/>
            <a:r>
              <a:rPr lang="en-US" sz="3600" dirty="0"/>
              <a:t>University of Cincinnati</a:t>
            </a:r>
          </a:p>
          <a:p>
            <a:pPr algn="ctr"/>
            <a:r>
              <a:rPr lang="en-US" sz="3600" dirty="0"/>
              <a:t>Nurse Midwifery</a:t>
            </a:r>
          </a:p>
        </p:txBody>
      </p:sp>
    </p:spTree>
    <p:extLst>
      <p:ext uri="{BB962C8B-B14F-4D97-AF65-F5344CB8AC3E}">
        <p14:creationId xmlns:p14="http://schemas.microsoft.com/office/powerpoint/2010/main" val="117098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Accreditation Commission of for Midwifery Education (ACME) Guidelines for Preceptors</a:t>
            </a:r>
          </a:p>
        </p:txBody>
      </p:sp>
      <p:sp>
        <p:nvSpPr>
          <p:cNvPr id="3" name="Content Placeholder 2"/>
          <p:cNvSpPr>
            <a:spLocks noGrp="1"/>
          </p:cNvSpPr>
          <p:nvPr>
            <p:ph idx="4294967295"/>
          </p:nvPr>
        </p:nvSpPr>
        <p:spPr>
          <a:xfrm>
            <a:off x="628650" y="1903447"/>
            <a:ext cx="7886700" cy="4351338"/>
          </a:xfrm>
        </p:spPr>
        <p:txBody>
          <a:bodyPr>
            <a:normAutofit/>
          </a:bodyPr>
          <a:lstStyle/>
          <a:p>
            <a:r>
              <a:rPr lang="en-US" sz="2400" dirty="0"/>
              <a:t>Students must be supervised by a CNM/CM prepared clinician ≥ 50% of time</a:t>
            </a:r>
          </a:p>
          <a:p>
            <a:r>
              <a:rPr lang="en-US" sz="2400" dirty="0"/>
              <a:t>Evidence that the preceptor meets the academic institution’s requirements</a:t>
            </a:r>
          </a:p>
          <a:p>
            <a:r>
              <a:rPr lang="en-US" sz="2400" dirty="0"/>
              <a:t>Evidence of passage of appropriate national certification exam</a:t>
            </a:r>
          </a:p>
          <a:p>
            <a:r>
              <a:rPr lang="en-US" sz="2400" dirty="0"/>
              <a:t>Evidence of unencumbered, current state and professional licensure</a:t>
            </a:r>
          </a:p>
          <a:p>
            <a:r>
              <a:rPr lang="en-US" sz="2400" dirty="0"/>
              <a:t>Evidence that preceptor is prepared for teaching and has competence commensurate with the teaching assignment</a:t>
            </a:r>
          </a:p>
        </p:txBody>
      </p:sp>
    </p:spTree>
    <p:extLst>
      <p:ext uri="{BB962C8B-B14F-4D97-AF65-F5344CB8AC3E}">
        <p14:creationId xmlns:p14="http://schemas.microsoft.com/office/powerpoint/2010/main" val="76373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the Semester</a:t>
            </a:r>
          </a:p>
        </p:txBody>
      </p:sp>
      <p:sp>
        <p:nvSpPr>
          <p:cNvPr id="3" name="Content Placeholder 2"/>
          <p:cNvSpPr>
            <a:spLocks noGrp="1"/>
          </p:cNvSpPr>
          <p:nvPr>
            <p:ph idx="4294967295"/>
          </p:nvPr>
        </p:nvSpPr>
        <p:spPr>
          <a:xfrm>
            <a:off x="628650" y="1690689"/>
            <a:ext cx="7886700" cy="4351338"/>
          </a:xfrm>
        </p:spPr>
        <p:txBody>
          <a:bodyPr/>
          <a:lstStyle/>
          <a:p>
            <a:r>
              <a:rPr lang="en-US" dirty="0"/>
              <a:t>Faculty will send preceptors copies of:</a:t>
            </a:r>
          </a:p>
          <a:p>
            <a:pPr lvl="1"/>
            <a:r>
              <a:rPr lang="en-US" dirty="0"/>
              <a:t>Course syllabus, Formative Evaluation Tool, Preceptor Training materials, their contact information</a:t>
            </a:r>
          </a:p>
          <a:p>
            <a:r>
              <a:rPr lang="en-US" dirty="0"/>
              <a:t>Faculty will request that preceptor provide them with best times to communicate about student progression</a:t>
            </a:r>
          </a:p>
        </p:txBody>
      </p:sp>
    </p:spTree>
    <p:extLst>
      <p:ext uri="{BB962C8B-B14F-4D97-AF65-F5344CB8AC3E}">
        <p14:creationId xmlns:p14="http://schemas.microsoft.com/office/powerpoint/2010/main" val="24053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First Day of Clinical Rotation….</a:t>
            </a:r>
          </a:p>
        </p:txBody>
      </p:sp>
      <p:sp>
        <p:nvSpPr>
          <p:cNvPr id="3" name="Content Placeholder 2"/>
          <p:cNvSpPr>
            <a:spLocks noGrp="1"/>
          </p:cNvSpPr>
          <p:nvPr>
            <p:ph type="body" idx="4294967295"/>
          </p:nvPr>
        </p:nvSpPr>
        <p:spPr>
          <a:xfrm>
            <a:off x="628649" y="1875446"/>
            <a:ext cx="7571767" cy="3669320"/>
          </a:xfrm>
        </p:spPr>
        <p:txBody>
          <a:bodyPr>
            <a:normAutofit/>
          </a:bodyPr>
          <a:lstStyle/>
          <a:p>
            <a:r>
              <a:rPr lang="en-US" sz="2400" dirty="0"/>
              <a:t>Orient student to the facility (i.e. bathroom, call room, microscope, supply closet, etc.)</a:t>
            </a:r>
          </a:p>
          <a:p>
            <a:r>
              <a:rPr lang="en-US" sz="2400" dirty="0"/>
              <a:t>Introduce student to staff (i.e. nurses, medical assistant, office manager, MD colleagues, etc.)</a:t>
            </a:r>
          </a:p>
          <a:p>
            <a:r>
              <a:rPr lang="en-US" sz="2400" dirty="0"/>
              <a:t>Orient student to type of charting used at facility (i.e. EMR vs paper); If appropriate, instruct student how they can get access to EMR. If the institution allow, students are expected to chart in EMR</a:t>
            </a:r>
          </a:p>
          <a:p>
            <a:endParaRPr lang="en-US" sz="2400" dirty="0"/>
          </a:p>
        </p:txBody>
      </p:sp>
    </p:spTree>
    <p:extLst>
      <p:ext uri="{BB962C8B-B14F-4D97-AF65-F5344CB8AC3E}">
        <p14:creationId xmlns:p14="http://schemas.microsoft.com/office/powerpoint/2010/main" val="213048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Domains</a:t>
            </a:r>
            <a:endParaRPr lang="en-US" dirty="0"/>
          </a:p>
        </p:txBody>
      </p:sp>
      <p:sp>
        <p:nvSpPr>
          <p:cNvPr id="3" name="Content Placeholder 2"/>
          <p:cNvSpPr>
            <a:spLocks noGrp="1"/>
          </p:cNvSpPr>
          <p:nvPr>
            <p:ph idx="4294967295"/>
          </p:nvPr>
        </p:nvSpPr>
        <p:spPr>
          <a:xfrm>
            <a:off x="628650" y="1611617"/>
            <a:ext cx="7886700" cy="4351338"/>
          </a:xfrm>
        </p:spPr>
        <p:txBody>
          <a:bodyPr/>
          <a:lstStyle/>
          <a:p>
            <a:r>
              <a:rPr lang="en-US" dirty="0"/>
              <a:t>Cognitive</a:t>
            </a:r>
          </a:p>
          <a:p>
            <a:pPr lvl="1"/>
            <a:r>
              <a:rPr lang="en-US" dirty="0"/>
              <a:t>Knowledge base</a:t>
            </a:r>
          </a:p>
          <a:p>
            <a:pPr lvl="1"/>
            <a:r>
              <a:rPr lang="en-US" dirty="0"/>
              <a:t>“Knowing”</a:t>
            </a:r>
          </a:p>
          <a:p>
            <a:r>
              <a:rPr lang="en-US" dirty="0"/>
              <a:t>Psychomotor</a:t>
            </a:r>
          </a:p>
          <a:p>
            <a:pPr lvl="1"/>
            <a:r>
              <a:rPr lang="en-US" dirty="0"/>
              <a:t>Procedural skills</a:t>
            </a:r>
          </a:p>
          <a:p>
            <a:pPr lvl="1"/>
            <a:r>
              <a:rPr lang="en-US" dirty="0"/>
              <a:t>“Doing”</a:t>
            </a:r>
          </a:p>
          <a:p>
            <a:r>
              <a:rPr lang="en-US" dirty="0"/>
              <a:t>Affective</a:t>
            </a:r>
          </a:p>
          <a:p>
            <a:pPr lvl="1"/>
            <a:r>
              <a:rPr lang="en-US" dirty="0"/>
              <a:t>Moral reasoning, value-based behavior</a:t>
            </a:r>
          </a:p>
          <a:p>
            <a:pPr lvl="1"/>
            <a:r>
              <a:rPr lang="en-US" dirty="0"/>
              <a:t>“Being”</a:t>
            </a:r>
          </a:p>
        </p:txBody>
      </p:sp>
    </p:spTree>
    <p:extLst>
      <p:ext uri="{BB962C8B-B14F-4D97-AF65-F5344CB8AC3E}">
        <p14:creationId xmlns:p14="http://schemas.microsoft.com/office/powerpoint/2010/main" val="363007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a:t>Cognitive Domain </a:t>
                </a:r>
                <a14:m>
                  <m:oMath xmlns:m="http://schemas.openxmlformats.org/officeDocument/2006/math">
                    <m:r>
                      <a:rPr lang="en-US" i="1" dirty="0" smtClean="0">
                        <a:latin typeface="Cambria Math" panose="02040503050406030204" pitchFamily="18" charset="0"/>
                      </a:rPr>
                      <m:t>−</m:t>
                    </m:r>
                  </m:oMath>
                </a14:m>
                <a:r>
                  <a:rPr lang="en-US" dirty="0"/>
                  <a:t> “Knowing”</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215"/>
                </a:stretch>
              </a:blipFill>
            </p:spPr>
            <p:txBody>
              <a:bodyPr/>
              <a:lstStyle/>
              <a:p>
                <a:r>
                  <a:rPr lang="en-US">
                    <a:noFill/>
                  </a:rPr>
                  <a:t> </a:t>
                </a:r>
              </a:p>
            </p:txBody>
          </p:sp>
        </mc:Fallback>
      </mc:AlternateContent>
      <p:sp>
        <p:nvSpPr>
          <p:cNvPr id="3" name="Content Placeholder 2"/>
          <p:cNvSpPr>
            <a:spLocks noGrp="1"/>
          </p:cNvSpPr>
          <p:nvPr>
            <p:ph idx="4294967295"/>
          </p:nvPr>
        </p:nvSpPr>
        <p:spPr>
          <a:xfrm>
            <a:off x="628650" y="1690689"/>
            <a:ext cx="7886700" cy="4351338"/>
          </a:xfrm>
        </p:spPr>
        <p:txBody>
          <a:bodyPr>
            <a:normAutofit lnSpcReduction="10000"/>
          </a:bodyPr>
          <a:lstStyle/>
          <a:p>
            <a:r>
              <a:rPr lang="en-US" dirty="0"/>
              <a:t>Problem solving</a:t>
            </a:r>
          </a:p>
          <a:p>
            <a:r>
              <a:rPr lang="en-US" dirty="0"/>
              <a:t>“Critical Thinking”</a:t>
            </a:r>
          </a:p>
          <a:p>
            <a:pPr lvl="1"/>
            <a:r>
              <a:rPr lang="en-US" dirty="0"/>
              <a:t>Acquiring the knowledge base and applying it appropriately</a:t>
            </a:r>
          </a:p>
          <a:p>
            <a:pPr lvl="1"/>
            <a:r>
              <a:rPr lang="en-US" dirty="0"/>
              <a:t>Analysis</a:t>
            </a:r>
          </a:p>
          <a:p>
            <a:pPr lvl="2"/>
            <a:r>
              <a:rPr lang="en-US" dirty="0"/>
              <a:t>Can examine a situation and break it into parts</a:t>
            </a:r>
          </a:p>
          <a:p>
            <a:pPr lvl="1"/>
            <a:r>
              <a:rPr lang="en-US" dirty="0"/>
              <a:t>Synthesis</a:t>
            </a:r>
          </a:p>
          <a:p>
            <a:pPr lvl="2"/>
            <a:r>
              <a:rPr lang="en-US" dirty="0"/>
              <a:t>Can compile information in a new pattern, propose alternative solutions</a:t>
            </a:r>
          </a:p>
          <a:p>
            <a:pPr lvl="1"/>
            <a:r>
              <a:rPr lang="en-US" dirty="0"/>
              <a:t>Evaluation</a:t>
            </a:r>
          </a:p>
          <a:p>
            <a:pPr lvl="2"/>
            <a:r>
              <a:rPr lang="en-US" dirty="0"/>
              <a:t>Judge our own effectiveness</a:t>
            </a:r>
          </a:p>
          <a:p>
            <a:pPr lvl="2"/>
            <a:r>
              <a:rPr lang="en-US" dirty="0"/>
              <a:t>Make adjustments as needed</a:t>
            </a:r>
          </a:p>
        </p:txBody>
      </p:sp>
    </p:spTree>
    <p:extLst>
      <p:ext uri="{BB962C8B-B14F-4D97-AF65-F5344CB8AC3E}">
        <p14:creationId xmlns:p14="http://schemas.microsoft.com/office/powerpoint/2010/main" val="173543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Techniques: Cognitive Domain</a:t>
            </a:r>
          </a:p>
        </p:txBody>
      </p:sp>
      <p:sp>
        <p:nvSpPr>
          <p:cNvPr id="3" name="Content Placeholder 2"/>
          <p:cNvSpPr>
            <a:spLocks noGrp="1"/>
          </p:cNvSpPr>
          <p:nvPr>
            <p:ph idx="4294967295"/>
          </p:nvPr>
        </p:nvSpPr>
        <p:spPr>
          <a:xfrm>
            <a:off x="628650" y="1815898"/>
            <a:ext cx="7886700" cy="4351338"/>
          </a:xfrm>
        </p:spPr>
        <p:txBody>
          <a:bodyPr/>
          <a:lstStyle/>
          <a:p>
            <a:r>
              <a:rPr lang="en-US" dirty="0"/>
              <a:t>Properly phrased questions</a:t>
            </a:r>
          </a:p>
          <a:p>
            <a:r>
              <a:rPr lang="en-US" dirty="0"/>
              <a:t>Freedom to explore and learn within boundaries of safety</a:t>
            </a:r>
          </a:p>
          <a:p>
            <a:r>
              <a:rPr lang="en-US" dirty="0"/>
              <a:t>Rationale sharing</a:t>
            </a:r>
          </a:p>
          <a:p>
            <a:pPr lvl="1"/>
            <a:r>
              <a:rPr lang="en-US" dirty="0"/>
              <a:t>SNM and CNM must have rationale for plan</a:t>
            </a:r>
          </a:p>
        </p:txBody>
      </p:sp>
    </p:spTree>
    <p:extLst>
      <p:ext uri="{BB962C8B-B14F-4D97-AF65-F5344CB8AC3E}">
        <p14:creationId xmlns:p14="http://schemas.microsoft.com/office/powerpoint/2010/main" val="225933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Stimulating Cognitive Learning: Knowledge</a:t>
            </a:r>
          </a:p>
        </p:txBody>
      </p:sp>
      <p:sp>
        <p:nvSpPr>
          <p:cNvPr id="3" name="Content Placeholder 2"/>
          <p:cNvSpPr>
            <a:spLocks noGrp="1"/>
          </p:cNvSpPr>
          <p:nvPr>
            <p:ph idx="4294967295"/>
          </p:nvPr>
        </p:nvSpPr>
        <p:spPr>
          <a:xfrm>
            <a:off x="628650" y="1835353"/>
            <a:ext cx="7886700" cy="4351338"/>
          </a:xfrm>
        </p:spPr>
        <p:txBody>
          <a:bodyPr>
            <a:normAutofit/>
          </a:bodyPr>
          <a:lstStyle/>
          <a:p>
            <a:r>
              <a:rPr lang="en-US" dirty="0"/>
              <a:t>What is…?</a:t>
            </a:r>
          </a:p>
          <a:p>
            <a:r>
              <a:rPr lang="en-US" dirty="0"/>
              <a:t>Why did…?</a:t>
            </a:r>
          </a:p>
          <a:p>
            <a:r>
              <a:rPr lang="en-US" dirty="0"/>
              <a:t>When did…?</a:t>
            </a:r>
          </a:p>
          <a:p>
            <a:r>
              <a:rPr lang="en-US" dirty="0"/>
              <a:t>How would you show…?</a:t>
            </a:r>
          </a:p>
          <a:p>
            <a:r>
              <a:rPr lang="en-US" dirty="0"/>
              <a:t>How would your explain…?</a:t>
            </a:r>
          </a:p>
          <a:p>
            <a:r>
              <a:rPr lang="en-US" dirty="0"/>
              <a:t>How would you describe…?</a:t>
            </a:r>
          </a:p>
          <a:p>
            <a:r>
              <a:rPr lang="en-US" dirty="0"/>
              <a:t>Can you list…?</a:t>
            </a:r>
          </a:p>
        </p:txBody>
      </p:sp>
    </p:spTree>
    <p:extLst>
      <p:ext uri="{BB962C8B-B14F-4D97-AF65-F5344CB8AC3E}">
        <p14:creationId xmlns:p14="http://schemas.microsoft.com/office/powerpoint/2010/main" val="185250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Stimulating Cognitive Learning: Higher Levels of Critical Thinking</a:t>
            </a:r>
          </a:p>
        </p:txBody>
      </p:sp>
      <p:sp>
        <p:nvSpPr>
          <p:cNvPr id="3" name="Content Placeholder 2"/>
          <p:cNvSpPr>
            <a:spLocks noGrp="1"/>
          </p:cNvSpPr>
          <p:nvPr>
            <p:ph idx="4294967295"/>
          </p:nvPr>
        </p:nvSpPr>
        <p:spPr>
          <a:xfrm>
            <a:off x="628650" y="1806170"/>
            <a:ext cx="7886700" cy="4351338"/>
          </a:xfrm>
        </p:spPr>
        <p:txBody>
          <a:bodyPr/>
          <a:lstStyle/>
          <a:p>
            <a:r>
              <a:rPr lang="en-US" dirty="0"/>
              <a:t>What would result if…?</a:t>
            </a:r>
          </a:p>
          <a:p>
            <a:r>
              <a:rPr lang="en-US" dirty="0"/>
              <a:t>What conclusions can you draw?</a:t>
            </a:r>
          </a:p>
          <a:p>
            <a:r>
              <a:rPr lang="en-US" dirty="0"/>
              <a:t>What alternatives could you consider?</a:t>
            </a:r>
          </a:p>
          <a:p>
            <a:r>
              <a:rPr lang="en-US" dirty="0"/>
              <a:t>What is your rationale for …?</a:t>
            </a:r>
          </a:p>
          <a:p>
            <a:r>
              <a:rPr lang="en-US" dirty="0"/>
              <a:t>What could you change…?</a:t>
            </a:r>
          </a:p>
          <a:p>
            <a:r>
              <a:rPr lang="en-US" dirty="0"/>
              <a:t>Was…successful?</a:t>
            </a:r>
          </a:p>
        </p:txBody>
      </p:sp>
    </p:spTree>
    <p:extLst>
      <p:ext uri="{BB962C8B-B14F-4D97-AF65-F5344CB8AC3E}">
        <p14:creationId xmlns:p14="http://schemas.microsoft.com/office/powerpoint/2010/main" val="51771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Cognitive Domain</a:t>
            </a:r>
          </a:p>
        </p:txBody>
      </p:sp>
      <p:sp>
        <p:nvSpPr>
          <p:cNvPr id="3" name="Content Placeholder 2"/>
          <p:cNvSpPr>
            <a:spLocks noGrp="1"/>
          </p:cNvSpPr>
          <p:nvPr>
            <p:ph idx="4294967295"/>
          </p:nvPr>
        </p:nvSpPr>
        <p:spPr>
          <a:xfrm>
            <a:off x="628650" y="1690689"/>
            <a:ext cx="7886700" cy="4351338"/>
          </a:xfrm>
        </p:spPr>
        <p:txBody>
          <a:bodyPr/>
          <a:lstStyle/>
          <a:p>
            <a:r>
              <a:rPr lang="en-US" dirty="0"/>
              <a:t>Critical thinking at all times</a:t>
            </a:r>
          </a:p>
          <a:p>
            <a:pPr lvl="1"/>
            <a:r>
              <a:rPr lang="en-US" dirty="0"/>
              <a:t>Following steps of the midwifery management plan</a:t>
            </a:r>
          </a:p>
          <a:p>
            <a:r>
              <a:rPr lang="en-US" dirty="0"/>
              <a:t>Application of theory base to clinical practice</a:t>
            </a:r>
          </a:p>
          <a:p>
            <a:r>
              <a:rPr lang="en-US" dirty="0"/>
              <a:t>Effective communication skills</a:t>
            </a:r>
          </a:p>
          <a:p>
            <a:r>
              <a:rPr lang="en-US" dirty="0"/>
              <a:t>Eliciting rationale</a:t>
            </a:r>
          </a:p>
        </p:txBody>
      </p:sp>
    </p:spTree>
    <p:extLst>
      <p:ext uri="{BB962C8B-B14F-4D97-AF65-F5344CB8AC3E}">
        <p14:creationId xmlns:p14="http://schemas.microsoft.com/office/powerpoint/2010/main" val="184393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Difficulties</a:t>
            </a:r>
          </a:p>
        </p:txBody>
      </p:sp>
      <p:sp>
        <p:nvSpPr>
          <p:cNvPr id="3" name="Content Placeholder 2"/>
          <p:cNvSpPr>
            <a:spLocks noGrp="1"/>
          </p:cNvSpPr>
          <p:nvPr>
            <p:ph idx="4294967295"/>
          </p:nvPr>
        </p:nvSpPr>
        <p:spPr>
          <a:xfrm>
            <a:off x="628650" y="1690689"/>
            <a:ext cx="7886700" cy="4351338"/>
          </a:xfrm>
        </p:spPr>
        <p:txBody>
          <a:bodyPr>
            <a:normAutofit fontScale="92500" lnSpcReduction="10000"/>
          </a:bodyPr>
          <a:lstStyle/>
          <a:p>
            <a:r>
              <a:rPr lang="en-US" dirty="0"/>
              <a:t>Critical thinking lacking or inconsistent</a:t>
            </a:r>
          </a:p>
          <a:p>
            <a:pPr lvl="1"/>
            <a:r>
              <a:rPr lang="en-US" dirty="0"/>
              <a:t>Data collection incomplete, unorganized</a:t>
            </a:r>
          </a:p>
          <a:p>
            <a:pPr lvl="1"/>
            <a:r>
              <a:rPr lang="en-US" dirty="0"/>
              <a:t>Decisions inaccurate</a:t>
            </a:r>
          </a:p>
          <a:p>
            <a:pPr lvl="2"/>
            <a:r>
              <a:rPr lang="en-US" dirty="0"/>
              <a:t>Based on incomplete data</a:t>
            </a:r>
          </a:p>
          <a:p>
            <a:pPr lvl="2"/>
            <a:r>
              <a:rPr lang="en-US" dirty="0"/>
              <a:t>Not made at all</a:t>
            </a:r>
          </a:p>
          <a:p>
            <a:pPr lvl="1"/>
            <a:r>
              <a:rPr lang="en-US" dirty="0"/>
              <a:t>Unable to determine appropriate role</a:t>
            </a:r>
          </a:p>
          <a:p>
            <a:pPr lvl="1"/>
            <a:r>
              <a:rPr lang="en-US" dirty="0"/>
              <a:t>Plan of care incomplete, inaccurate</a:t>
            </a:r>
          </a:p>
          <a:p>
            <a:pPr lvl="2"/>
            <a:r>
              <a:rPr lang="en-US" dirty="0"/>
              <a:t>Client not included, alternatives not considered</a:t>
            </a:r>
          </a:p>
          <a:p>
            <a:pPr lvl="1"/>
            <a:r>
              <a:rPr lang="en-US" dirty="0"/>
              <a:t>Care given:</a:t>
            </a:r>
          </a:p>
          <a:p>
            <a:pPr lvl="2"/>
            <a:r>
              <a:rPr lang="en-US" dirty="0"/>
              <a:t>Incomplete, inappropriate</a:t>
            </a:r>
          </a:p>
          <a:p>
            <a:pPr lvl="1"/>
            <a:r>
              <a:rPr lang="en-US" dirty="0"/>
              <a:t>Unable or unwilling to evaluate</a:t>
            </a:r>
          </a:p>
          <a:p>
            <a:pPr lvl="2"/>
            <a:r>
              <a:rPr lang="en-US" dirty="0"/>
              <a:t>Self, plan of care</a:t>
            </a:r>
          </a:p>
          <a:p>
            <a:pPr lvl="2"/>
            <a:r>
              <a:rPr lang="en-US" dirty="0"/>
              <a:t>Inaccurate, overconfident, hypercritical</a:t>
            </a:r>
          </a:p>
          <a:p>
            <a:endParaRPr lang="en-US" dirty="0"/>
          </a:p>
        </p:txBody>
      </p:sp>
    </p:spTree>
    <p:extLst>
      <p:ext uri="{BB962C8B-B14F-4D97-AF65-F5344CB8AC3E}">
        <p14:creationId xmlns:p14="http://schemas.microsoft.com/office/powerpoint/2010/main" val="17928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2145" y="2130878"/>
            <a:ext cx="6498772" cy="1754326"/>
          </a:xfrm>
          <a:prstGeom prst="rect">
            <a:avLst/>
          </a:prstGeom>
        </p:spPr>
        <p:txBody>
          <a:bodyPr wrap="square">
            <a:spAutoFit/>
          </a:bodyPr>
          <a:lstStyle/>
          <a:p>
            <a:pPr algn="ctr"/>
            <a:r>
              <a:rPr lang="en-US" sz="2700" dirty="0">
                <a:latin typeface="+mj-lt"/>
              </a:rPr>
              <a:t>Preceptors are a critical component of increasing the number of midwives in the US. Thank you for helping our profession reach a goal of 1,000 new midwives yearly!</a:t>
            </a:r>
          </a:p>
        </p:txBody>
      </p:sp>
    </p:spTree>
    <p:extLst>
      <p:ext uri="{BB962C8B-B14F-4D97-AF65-F5344CB8AC3E}">
        <p14:creationId xmlns:p14="http://schemas.microsoft.com/office/powerpoint/2010/main" val="374827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Reasons Why Students May Have Cognitive Difficulties</a:t>
            </a:r>
          </a:p>
        </p:txBody>
      </p:sp>
      <p:sp>
        <p:nvSpPr>
          <p:cNvPr id="3" name="Content Placeholder 2"/>
          <p:cNvSpPr>
            <a:spLocks noGrp="1"/>
          </p:cNvSpPr>
          <p:nvPr>
            <p:ph idx="4294967295"/>
          </p:nvPr>
        </p:nvSpPr>
        <p:spPr>
          <a:xfrm>
            <a:off x="628650" y="1815897"/>
            <a:ext cx="7886700" cy="4351338"/>
          </a:xfrm>
        </p:spPr>
        <p:txBody>
          <a:bodyPr>
            <a:normAutofit/>
          </a:bodyPr>
          <a:lstStyle/>
          <a:p>
            <a:r>
              <a:rPr lang="en-US" sz="2400" dirty="0"/>
              <a:t>Unfamiliarity with clinical setting, routines, or preceptor expectations</a:t>
            </a:r>
          </a:p>
          <a:p>
            <a:r>
              <a:rPr lang="en-US" sz="2400" dirty="0"/>
              <a:t>Insufficient didactic knowledge</a:t>
            </a:r>
          </a:p>
          <a:p>
            <a:r>
              <a:rPr lang="en-US" sz="2400" dirty="0"/>
              <a:t>Inability to understand or apply knowledge</a:t>
            </a:r>
          </a:p>
          <a:p>
            <a:r>
              <a:rPr lang="en-US" sz="2400" dirty="0"/>
              <a:t>Learning disability</a:t>
            </a:r>
          </a:p>
          <a:p>
            <a:r>
              <a:rPr lang="en-US" sz="2400" dirty="0"/>
              <a:t>NOTE: Preceptor should contact faculty right away with concerns so that measures can be taken to identify and correct the issue</a:t>
            </a:r>
          </a:p>
        </p:txBody>
      </p:sp>
    </p:spTree>
    <p:extLst>
      <p:ext uri="{BB962C8B-B14F-4D97-AF65-F5344CB8AC3E}">
        <p14:creationId xmlns:p14="http://schemas.microsoft.com/office/powerpoint/2010/main" val="327732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a:t>Psychomotor Domain </a:t>
                </a:r>
                <a14:m>
                  <m:oMath xmlns:m="http://schemas.openxmlformats.org/officeDocument/2006/math">
                    <m:r>
                      <a:rPr lang="en-US" i="1" dirty="0" smtClean="0">
                        <a:latin typeface="Cambria Math" panose="02040503050406030204" pitchFamily="18" charset="0"/>
                      </a:rPr>
                      <m:t>−</m:t>
                    </m:r>
                  </m:oMath>
                </a14:m>
                <a:r>
                  <a:rPr lang="en-US" dirty="0"/>
                  <a:t> “Doing”</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215"/>
                </a:stretch>
              </a:blipFill>
            </p:spPr>
            <p:txBody>
              <a:bodyPr/>
              <a:lstStyle/>
              <a:p>
                <a:r>
                  <a:rPr lang="en-US">
                    <a:noFill/>
                  </a:rPr>
                  <a:t> </a:t>
                </a:r>
              </a:p>
            </p:txBody>
          </p:sp>
        </mc:Fallback>
      </mc:AlternateContent>
      <p:sp>
        <p:nvSpPr>
          <p:cNvPr id="3" name="Content Placeholder 2"/>
          <p:cNvSpPr>
            <a:spLocks noGrp="1"/>
          </p:cNvSpPr>
          <p:nvPr>
            <p:ph idx="4294967295"/>
          </p:nvPr>
        </p:nvSpPr>
        <p:spPr>
          <a:xfrm>
            <a:off x="628650" y="1690689"/>
            <a:ext cx="7886700" cy="4351338"/>
          </a:xfrm>
        </p:spPr>
        <p:txBody>
          <a:bodyPr>
            <a:normAutofit/>
          </a:bodyPr>
          <a:lstStyle/>
          <a:p>
            <a:r>
              <a:rPr lang="en-US" sz="2400" dirty="0"/>
              <a:t>Skills acquisition- NOTE: UC NM students learn basic skills on-campus with simulation and standardized patients prior to their clinical rotation</a:t>
            </a:r>
          </a:p>
          <a:p>
            <a:r>
              <a:rPr lang="en-US" sz="2400" dirty="0"/>
              <a:t>Teaching techniques</a:t>
            </a:r>
          </a:p>
          <a:p>
            <a:pPr lvl="1"/>
            <a:r>
              <a:rPr lang="en-US" dirty="0"/>
              <a:t>Demo/return demo</a:t>
            </a:r>
          </a:p>
          <a:p>
            <a:pPr lvl="1"/>
            <a:r>
              <a:rPr lang="en-US" dirty="0"/>
              <a:t>Skills lab</a:t>
            </a:r>
          </a:p>
          <a:p>
            <a:pPr lvl="1"/>
            <a:r>
              <a:rPr lang="en-US" dirty="0"/>
              <a:t>Use of models</a:t>
            </a:r>
          </a:p>
          <a:p>
            <a:r>
              <a:rPr lang="en-US" sz="2400" dirty="0"/>
              <a:t>Evaluation</a:t>
            </a:r>
          </a:p>
          <a:p>
            <a:pPr lvl="1"/>
            <a:r>
              <a:rPr lang="en-US" dirty="0"/>
              <a:t>Accuracy</a:t>
            </a:r>
          </a:p>
          <a:p>
            <a:pPr lvl="1"/>
            <a:r>
              <a:rPr lang="en-US" dirty="0"/>
              <a:t>Time utilization</a:t>
            </a:r>
          </a:p>
          <a:p>
            <a:pPr lvl="1"/>
            <a:r>
              <a:rPr lang="en-US" dirty="0"/>
              <a:t>Patient response</a:t>
            </a:r>
          </a:p>
        </p:txBody>
      </p:sp>
    </p:spTree>
    <p:extLst>
      <p:ext uri="{BB962C8B-B14F-4D97-AF65-F5344CB8AC3E}">
        <p14:creationId xmlns:p14="http://schemas.microsoft.com/office/powerpoint/2010/main" val="1216096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Psychomotor Difficulties</a:t>
            </a:r>
          </a:p>
        </p:txBody>
      </p:sp>
      <p:sp>
        <p:nvSpPr>
          <p:cNvPr id="3" name="Content Placeholder 2"/>
          <p:cNvSpPr>
            <a:spLocks noGrp="1"/>
          </p:cNvSpPr>
          <p:nvPr>
            <p:ph idx="4294967295"/>
          </p:nvPr>
        </p:nvSpPr>
        <p:spPr>
          <a:xfrm>
            <a:off x="628650" y="1690689"/>
            <a:ext cx="7886700" cy="4351338"/>
          </a:xfrm>
        </p:spPr>
        <p:txBody>
          <a:bodyPr>
            <a:normAutofit/>
          </a:bodyPr>
          <a:lstStyle/>
          <a:p>
            <a:r>
              <a:rPr lang="en-US" dirty="0"/>
              <a:t>Hands don’t work well</a:t>
            </a:r>
          </a:p>
          <a:p>
            <a:pPr lvl="1"/>
            <a:r>
              <a:rPr lang="en-US" dirty="0"/>
              <a:t>Trembling, klutzy</a:t>
            </a:r>
          </a:p>
          <a:p>
            <a:r>
              <a:rPr lang="en-US" dirty="0"/>
              <a:t>Hand-eye coordination lacking</a:t>
            </a:r>
          </a:p>
          <a:p>
            <a:pPr lvl="1"/>
            <a:r>
              <a:rPr lang="en-US" dirty="0"/>
              <a:t>Can’t master skill</a:t>
            </a:r>
          </a:p>
          <a:p>
            <a:pPr lvl="1"/>
            <a:r>
              <a:rPr lang="en-US" dirty="0"/>
              <a:t>Rough, causes undo discomfort</a:t>
            </a:r>
          </a:p>
          <a:p>
            <a:r>
              <a:rPr lang="en-US" dirty="0"/>
              <a:t>Efficiency and speed lacking</a:t>
            </a:r>
          </a:p>
          <a:p>
            <a:r>
              <a:rPr lang="en-US" dirty="0"/>
              <a:t>Tongue engages before brain</a:t>
            </a:r>
          </a:p>
        </p:txBody>
      </p:sp>
    </p:spTree>
    <p:extLst>
      <p:ext uri="{BB962C8B-B14F-4D97-AF65-F5344CB8AC3E}">
        <p14:creationId xmlns:p14="http://schemas.microsoft.com/office/powerpoint/2010/main" val="1714565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a:t>Affective Domain </a:t>
                </a:r>
                <a14:m>
                  <m:oMath xmlns:m="http://schemas.openxmlformats.org/officeDocument/2006/math">
                    <m:r>
                      <a:rPr lang="en-US" i="1" dirty="0" smtClean="0">
                        <a:latin typeface="Cambria Math" panose="02040503050406030204" pitchFamily="18" charset="0"/>
                      </a:rPr>
                      <m:t>−</m:t>
                    </m:r>
                  </m:oMath>
                </a14:m>
                <a:r>
                  <a:rPr lang="en-US" dirty="0"/>
                  <a:t> “Feeling”</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215"/>
                </a:stretch>
              </a:blipFill>
            </p:spPr>
            <p:txBody>
              <a:bodyPr/>
              <a:lstStyle/>
              <a:p>
                <a:r>
                  <a:rPr lang="en-US">
                    <a:noFill/>
                  </a:rPr>
                  <a:t> </a:t>
                </a:r>
              </a:p>
            </p:txBody>
          </p:sp>
        </mc:Fallback>
      </mc:AlternateContent>
      <p:sp>
        <p:nvSpPr>
          <p:cNvPr id="3" name="Content Placeholder 2"/>
          <p:cNvSpPr>
            <a:spLocks noGrp="1"/>
          </p:cNvSpPr>
          <p:nvPr>
            <p:ph idx="4294967295"/>
          </p:nvPr>
        </p:nvSpPr>
        <p:spPr>
          <a:xfrm>
            <a:off x="628650" y="1690689"/>
            <a:ext cx="7886700" cy="4351338"/>
          </a:xfrm>
        </p:spPr>
        <p:txBody>
          <a:bodyPr/>
          <a:lstStyle/>
          <a:p>
            <a:r>
              <a:rPr lang="en-US" dirty="0"/>
              <a:t>Social knowledge</a:t>
            </a:r>
          </a:p>
          <a:p>
            <a:r>
              <a:rPr lang="en-US" dirty="0"/>
              <a:t>Learning of attitudes and values of the profession</a:t>
            </a:r>
          </a:p>
          <a:p>
            <a:pPr lvl="1"/>
            <a:r>
              <a:rPr lang="en-US" dirty="0"/>
              <a:t>Accountability</a:t>
            </a:r>
          </a:p>
          <a:p>
            <a:pPr lvl="1"/>
            <a:r>
              <a:rPr lang="en-US" dirty="0"/>
              <a:t>Professionalism</a:t>
            </a:r>
          </a:p>
          <a:p>
            <a:pPr lvl="1"/>
            <a:r>
              <a:rPr lang="en-US" dirty="0"/>
              <a:t>Holism</a:t>
            </a:r>
          </a:p>
          <a:p>
            <a:pPr lvl="1"/>
            <a:r>
              <a:rPr lang="en-US" dirty="0"/>
              <a:t>Family-centeredness</a:t>
            </a:r>
          </a:p>
          <a:p>
            <a:pPr lvl="1"/>
            <a:r>
              <a:rPr lang="en-US" dirty="0"/>
              <a:t>Self-determination</a:t>
            </a:r>
          </a:p>
        </p:txBody>
      </p:sp>
    </p:spTree>
    <p:extLst>
      <p:ext uri="{BB962C8B-B14F-4D97-AF65-F5344CB8AC3E}">
        <p14:creationId xmlns:p14="http://schemas.microsoft.com/office/powerpoint/2010/main" val="4132672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Red Flags for an Affective Domain Problem</a:t>
            </a:r>
          </a:p>
        </p:txBody>
      </p:sp>
      <p:sp>
        <p:nvSpPr>
          <p:cNvPr id="3" name="Content Placeholder 2"/>
          <p:cNvSpPr>
            <a:spLocks noGrp="1"/>
          </p:cNvSpPr>
          <p:nvPr>
            <p:ph idx="4294967295"/>
          </p:nvPr>
        </p:nvSpPr>
        <p:spPr>
          <a:xfrm>
            <a:off x="628650" y="1806169"/>
            <a:ext cx="7886700" cy="4351338"/>
          </a:xfrm>
        </p:spPr>
        <p:txBody>
          <a:bodyPr/>
          <a:lstStyle/>
          <a:p>
            <a:r>
              <a:rPr lang="en-US" dirty="0"/>
              <a:t>Breaching patient confidentiality</a:t>
            </a:r>
          </a:p>
          <a:p>
            <a:r>
              <a:rPr lang="en-US" dirty="0"/>
              <a:t>Attendance issues</a:t>
            </a:r>
          </a:p>
          <a:p>
            <a:r>
              <a:rPr lang="en-US" dirty="0"/>
              <a:t>Poor record keeping</a:t>
            </a:r>
          </a:p>
          <a:p>
            <a:r>
              <a:rPr lang="en-US" dirty="0"/>
              <a:t>Not being receptor to feedback</a:t>
            </a:r>
          </a:p>
          <a:p>
            <a:r>
              <a:rPr lang="en-US" dirty="0"/>
              <a:t>Difficulty communicating with other healthcare professional</a:t>
            </a:r>
          </a:p>
        </p:txBody>
      </p:sp>
    </p:spTree>
    <p:extLst>
      <p:ext uri="{BB962C8B-B14F-4D97-AF65-F5344CB8AC3E}">
        <p14:creationId xmlns:p14="http://schemas.microsoft.com/office/powerpoint/2010/main" val="1481406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Affective Difficulties</a:t>
            </a:r>
          </a:p>
        </p:txBody>
      </p:sp>
      <p:sp>
        <p:nvSpPr>
          <p:cNvPr id="3" name="Content Placeholder 2"/>
          <p:cNvSpPr>
            <a:spLocks noGrp="1"/>
          </p:cNvSpPr>
          <p:nvPr>
            <p:ph idx="4294967295"/>
          </p:nvPr>
        </p:nvSpPr>
        <p:spPr>
          <a:xfrm>
            <a:off x="628650" y="1494885"/>
            <a:ext cx="7886700" cy="4351338"/>
          </a:xfrm>
        </p:spPr>
        <p:txBody>
          <a:bodyPr>
            <a:normAutofit fontScale="77500" lnSpcReduction="20000"/>
          </a:bodyPr>
          <a:lstStyle/>
          <a:p>
            <a:r>
              <a:rPr lang="en-US" dirty="0"/>
              <a:t>Unwilling to make decision</a:t>
            </a:r>
          </a:p>
          <a:p>
            <a:pPr lvl="1"/>
            <a:r>
              <a:rPr lang="en-US" dirty="0"/>
              <a:t>Fear of responsibility</a:t>
            </a:r>
          </a:p>
          <a:p>
            <a:r>
              <a:rPr lang="en-US" dirty="0"/>
              <a:t>Unwilling to assume accountability</a:t>
            </a:r>
          </a:p>
          <a:p>
            <a:pPr lvl="1"/>
            <a:r>
              <a:rPr lang="en-US" dirty="0"/>
              <a:t>For actions- care</a:t>
            </a:r>
          </a:p>
          <a:p>
            <a:pPr lvl="1"/>
            <a:r>
              <a:rPr lang="en-US" dirty="0"/>
              <a:t>Self evaluation</a:t>
            </a:r>
          </a:p>
          <a:p>
            <a:r>
              <a:rPr lang="en-US" dirty="0"/>
              <a:t>Does not include client in care</a:t>
            </a:r>
          </a:p>
          <a:p>
            <a:pPr lvl="1"/>
            <a:r>
              <a:rPr lang="en-US" dirty="0"/>
              <a:t>No family input</a:t>
            </a:r>
          </a:p>
          <a:p>
            <a:pPr lvl="1"/>
            <a:r>
              <a:rPr lang="en-US" dirty="0"/>
              <a:t>Lack of informed consent</a:t>
            </a:r>
          </a:p>
          <a:p>
            <a:r>
              <a:rPr lang="en-US" dirty="0"/>
              <a:t>Lack of integrity</a:t>
            </a:r>
          </a:p>
          <a:p>
            <a:pPr lvl="1"/>
            <a:r>
              <a:rPr lang="en-US" dirty="0"/>
              <a:t>Provides care when in spite of not knowing what to do</a:t>
            </a:r>
          </a:p>
          <a:p>
            <a:pPr lvl="1"/>
            <a:r>
              <a:rPr lang="en-US" dirty="0"/>
              <a:t>Does not communicate learning deficits to preceptor</a:t>
            </a:r>
          </a:p>
          <a:p>
            <a:pPr lvl="1"/>
            <a:r>
              <a:rPr lang="en-US" dirty="0"/>
              <a:t>Dishonest with clients or colleagues</a:t>
            </a:r>
          </a:p>
          <a:p>
            <a:r>
              <a:rPr lang="en-US" dirty="0"/>
              <a:t>Lack of common sense</a:t>
            </a:r>
          </a:p>
          <a:p>
            <a:pPr lvl="1"/>
            <a:r>
              <a:rPr lang="en-US" dirty="0"/>
              <a:t>“Searches for zebras instead of cows”</a:t>
            </a:r>
          </a:p>
        </p:txBody>
      </p:sp>
    </p:spTree>
    <p:extLst>
      <p:ext uri="{BB962C8B-B14F-4D97-AF65-F5344CB8AC3E}">
        <p14:creationId xmlns:p14="http://schemas.microsoft.com/office/powerpoint/2010/main" val="539226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Methods: Affective Domain</a:t>
            </a:r>
          </a:p>
        </p:txBody>
      </p:sp>
      <p:sp>
        <p:nvSpPr>
          <p:cNvPr id="3" name="Content Placeholder 2"/>
          <p:cNvSpPr>
            <a:spLocks noGrp="1"/>
          </p:cNvSpPr>
          <p:nvPr>
            <p:ph idx="4294967295"/>
          </p:nvPr>
        </p:nvSpPr>
        <p:spPr>
          <a:xfrm>
            <a:off x="628650" y="1815898"/>
            <a:ext cx="7886700" cy="4351338"/>
          </a:xfrm>
        </p:spPr>
        <p:txBody>
          <a:bodyPr>
            <a:normAutofit/>
          </a:bodyPr>
          <a:lstStyle/>
          <a:p>
            <a:r>
              <a:rPr lang="en-US" dirty="0"/>
              <a:t>Role modeling</a:t>
            </a:r>
          </a:p>
          <a:p>
            <a:r>
              <a:rPr lang="en-US" dirty="0"/>
              <a:t>Role play</a:t>
            </a:r>
          </a:p>
          <a:p>
            <a:r>
              <a:rPr lang="en-US" dirty="0"/>
              <a:t>Discussion of feelings, reactions</a:t>
            </a:r>
          </a:p>
          <a:p>
            <a:r>
              <a:rPr lang="en-US" dirty="0"/>
              <a:t>Values clarification exercises</a:t>
            </a:r>
          </a:p>
          <a:p>
            <a:r>
              <a:rPr lang="en-US" dirty="0"/>
              <a:t>ACNM Documents</a:t>
            </a:r>
          </a:p>
          <a:p>
            <a:pPr lvl="1"/>
            <a:r>
              <a:rPr lang="en-US" dirty="0"/>
              <a:t>Standards of Practice</a:t>
            </a:r>
          </a:p>
          <a:p>
            <a:pPr lvl="1"/>
            <a:r>
              <a:rPr lang="en-US" dirty="0"/>
              <a:t>Code of Ethics</a:t>
            </a:r>
          </a:p>
          <a:p>
            <a:pPr lvl="1"/>
            <a:r>
              <a:rPr lang="en-US" dirty="0"/>
              <a:t>Position Statements</a:t>
            </a:r>
          </a:p>
        </p:txBody>
      </p:sp>
    </p:spTree>
    <p:extLst>
      <p:ext uri="{BB962C8B-B14F-4D97-AF65-F5344CB8AC3E}">
        <p14:creationId xmlns:p14="http://schemas.microsoft.com/office/powerpoint/2010/main" val="253546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the Affective Domain</a:t>
            </a:r>
          </a:p>
        </p:txBody>
      </p:sp>
      <p:sp>
        <p:nvSpPr>
          <p:cNvPr id="3" name="Content Placeholder 2"/>
          <p:cNvSpPr>
            <a:spLocks noGrp="1"/>
          </p:cNvSpPr>
          <p:nvPr>
            <p:ph idx="4294967295"/>
          </p:nvPr>
        </p:nvSpPr>
        <p:spPr>
          <a:xfrm>
            <a:off x="628650" y="1825625"/>
            <a:ext cx="7886700" cy="4351338"/>
          </a:xfrm>
        </p:spPr>
        <p:txBody>
          <a:bodyPr>
            <a:normAutofit/>
          </a:bodyPr>
          <a:lstStyle/>
          <a:p>
            <a:r>
              <a:rPr lang="en-US" dirty="0"/>
              <a:t>Behavior with client, staff, preceptor</a:t>
            </a:r>
          </a:p>
          <a:p>
            <a:r>
              <a:rPr lang="en-US" dirty="0"/>
              <a:t>Willingness to make decisions</a:t>
            </a:r>
          </a:p>
          <a:p>
            <a:r>
              <a:rPr lang="en-US" dirty="0"/>
              <a:t>Accountability for care</a:t>
            </a:r>
          </a:p>
          <a:p>
            <a:r>
              <a:rPr lang="en-US" dirty="0"/>
              <a:t>Commitment to midwifery philosophy</a:t>
            </a:r>
          </a:p>
          <a:p>
            <a:r>
              <a:rPr lang="en-US" dirty="0"/>
              <a:t>Honesty and integrity</a:t>
            </a:r>
          </a:p>
          <a:p>
            <a:pPr lvl="1"/>
            <a:r>
              <a:rPr lang="en-US" dirty="0"/>
              <a:t>“I don’t know but I will find out”</a:t>
            </a:r>
          </a:p>
          <a:p>
            <a:r>
              <a:rPr lang="en-US" dirty="0"/>
              <a:t>Common sense</a:t>
            </a:r>
          </a:p>
        </p:txBody>
      </p:sp>
    </p:spTree>
    <p:extLst>
      <p:ext uri="{BB962C8B-B14F-4D97-AF65-F5344CB8AC3E}">
        <p14:creationId xmlns:p14="http://schemas.microsoft.com/office/powerpoint/2010/main" val="4282927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Strategies</a:t>
            </a:r>
          </a:p>
        </p:txBody>
      </p:sp>
      <p:sp>
        <p:nvSpPr>
          <p:cNvPr id="3" name="Content Placeholder 2"/>
          <p:cNvSpPr>
            <a:spLocks noGrp="1"/>
          </p:cNvSpPr>
          <p:nvPr>
            <p:ph idx="4294967295"/>
          </p:nvPr>
        </p:nvSpPr>
        <p:spPr>
          <a:xfrm>
            <a:off x="628650" y="1436519"/>
            <a:ext cx="7886700" cy="4351338"/>
          </a:xfrm>
        </p:spPr>
        <p:txBody>
          <a:bodyPr>
            <a:normAutofit fontScale="92500"/>
          </a:bodyPr>
          <a:lstStyle/>
          <a:p>
            <a:r>
              <a:rPr lang="en-US" dirty="0"/>
              <a:t>Case presentations (cognitive/affective)</a:t>
            </a:r>
          </a:p>
          <a:p>
            <a:r>
              <a:rPr lang="en-US" dirty="0"/>
              <a:t>Simulation/talking through (cognitive/affective)</a:t>
            </a:r>
          </a:p>
          <a:p>
            <a:r>
              <a:rPr lang="en-US" dirty="0"/>
              <a:t>Directed questions/rationale requests (cognitive/affective)</a:t>
            </a:r>
          </a:p>
          <a:p>
            <a:r>
              <a:rPr lang="en-US" dirty="0"/>
              <a:t>Practice (psychomotor)</a:t>
            </a:r>
          </a:p>
          <a:p>
            <a:r>
              <a:rPr lang="en-US" dirty="0"/>
              <a:t>Demonstration/return demonstration (psychomotor)</a:t>
            </a:r>
          </a:p>
          <a:p>
            <a:r>
              <a:rPr lang="en-US" dirty="0"/>
              <a:t>Observation (affective)</a:t>
            </a:r>
          </a:p>
          <a:p>
            <a:r>
              <a:rPr lang="en-US" dirty="0"/>
              <a:t>Modeling accountability, autonomy (affective)</a:t>
            </a:r>
          </a:p>
          <a:p>
            <a:r>
              <a:rPr lang="en-US" dirty="0"/>
              <a:t>Self-evaluation, reflection, self discovery (affective)</a:t>
            </a:r>
          </a:p>
        </p:txBody>
      </p:sp>
    </p:spTree>
    <p:extLst>
      <p:ext uri="{BB962C8B-B14F-4D97-AF65-F5344CB8AC3E}">
        <p14:creationId xmlns:p14="http://schemas.microsoft.com/office/powerpoint/2010/main" val="306404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Domains of Learning in Clinical Objectives</a:t>
            </a:r>
          </a:p>
        </p:txBody>
      </p:sp>
      <p:sp>
        <p:nvSpPr>
          <p:cNvPr id="3" name="Content Placeholder 2"/>
          <p:cNvSpPr>
            <a:spLocks noGrp="1"/>
          </p:cNvSpPr>
          <p:nvPr>
            <p:ph idx="4294967295"/>
          </p:nvPr>
        </p:nvSpPr>
        <p:spPr>
          <a:xfrm>
            <a:off x="628650" y="1690689"/>
            <a:ext cx="7886700" cy="4351338"/>
          </a:xfrm>
        </p:spPr>
        <p:txBody>
          <a:bodyPr/>
          <a:lstStyle/>
          <a:p>
            <a:r>
              <a:rPr lang="en-US" dirty="0"/>
              <a:t>Student obtains, evaluates, and records pertinent data for complete assessment of the client</a:t>
            </a:r>
          </a:p>
          <a:p>
            <a:pPr lvl="1"/>
            <a:r>
              <a:rPr lang="en-US" dirty="0"/>
              <a:t>Chart review (cognitive)</a:t>
            </a:r>
          </a:p>
          <a:p>
            <a:pPr lvl="1"/>
            <a:r>
              <a:rPr lang="en-US" dirty="0"/>
              <a:t>History (cognitive, affective)</a:t>
            </a:r>
          </a:p>
          <a:p>
            <a:pPr lvl="1"/>
            <a:r>
              <a:rPr lang="en-US" dirty="0"/>
              <a:t>PE (cognitive, psychomotor, affective)</a:t>
            </a:r>
          </a:p>
          <a:p>
            <a:pPr lvl="1"/>
            <a:r>
              <a:rPr lang="en-US" dirty="0"/>
              <a:t>Lab (cognitive)</a:t>
            </a:r>
          </a:p>
          <a:p>
            <a:pPr lvl="1"/>
            <a:r>
              <a:rPr lang="en-US" dirty="0"/>
              <a:t>Explains to client (affective, cognitive)</a:t>
            </a:r>
          </a:p>
        </p:txBody>
      </p:sp>
    </p:spTree>
    <p:extLst>
      <p:ext uri="{BB962C8B-B14F-4D97-AF65-F5344CB8AC3E}">
        <p14:creationId xmlns:p14="http://schemas.microsoft.com/office/powerpoint/2010/main" val="31929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4294967295"/>
          </p:nvPr>
        </p:nvSpPr>
        <p:spPr>
          <a:xfrm>
            <a:off x="628650" y="1690689"/>
            <a:ext cx="7886700" cy="4351338"/>
          </a:xfrm>
        </p:spPr>
        <p:txBody>
          <a:bodyPr>
            <a:noAutofit/>
          </a:bodyPr>
          <a:lstStyle/>
          <a:p>
            <a:r>
              <a:rPr lang="en-US" sz="1800" dirty="0"/>
              <a:t>Define a preceptor</a:t>
            </a:r>
          </a:p>
          <a:p>
            <a:r>
              <a:rPr lang="en-US" sz="1800" dirty="0"/>
              <a:t>Identify the important role preceptors play in educating midwives</a:t>
            </a:r>
          </a:p>
          <a:p>
            <a:r>
              <a:rPr lang="en-US" sz="1800" dirty="0"/>
              <a:t>Be familiar with the Accreditation Commission for Midwifery Education (ACME) guidelines for </a:t>
            </a:r>
            <a:r>
              <a:rPr lang="en-US" sz="1800" dirty="0" err="1"/>
              <a:t>precepting</a:t>
            </a:r>
            <a:r>
              <a:rPr lang="en-US" sz="1800" dirty="0"/>
              <a:t> midwifery students</a:t>
            </a:r>
          </a:p>
          <a:p>
            <a:r>
              <a:rPr lang="en-US" sz="1800" dirty="0"/>
              <a:t>Demonstrate basic adult learning/teaching concepts and the different domains of learning</a:t>
            </a:r>
          </a:p>
          <a:p>
            <a:r>
              <a:rPr lang="en-US" sz="1800" dirty="0"/>
              <a:t>Identify keys and tips for efficient integration of clinical teaching and patient care (six </a:t>
            </a:r>
            <a:r>
              <a:rPr lang="en-US" sz="1800" dirty="0" err="1"/>
              <a:t>microskills</a:t>
            </a:r>
            <a:r>
              <a:rPr lang="en-US" sz="1800" dirty="0"/>
              <a:t> for clinical teaching)</a:t>
            </a:r>
          </a:p>
          <a:p>
            <a:r>
              <a:rPr lang="en-US" sz="1800" dirty="0"/>
              <a:t>Apply principles of therapeutic presence</a:t>
            </a:r>
          </a:p>
          <a:p>
            <a:r>
              <a:rPr lang="en-US" sz="1800" dirty="0"/>
              <a:t>Recognize what is meant by the Circle of Safety</a:t>
            </a:r>
          </a:p>
          <a:p>
            <a:r>
              <a:rPr lang="en-US" sz="1800" dirty="0"/>
              <a:t>Demonstrate positive and constructive feedback and evaluation skills</a:t>
            </a:r>
          </a:p>
          <a:p>
            <a:r>
              <a:rPr lang="en-US" sz="1800" dirty="0"/>
              <a:t>Effectively address issues with challenging students</a:t>
            </a:r>
          </a:p>
          <a:p>
            <a:r>
              <a:rPr lang="en-US" sz="1800" dirty="0"/>
              <a:t>Understand the role of the practicum faculty</a:t>
            </a:r>
          </a:p>
        </p:txBody>
      </p:sp>
    </p:spTree>
    <p:extLst>
      <p:ext uri="{BB962C8B-B14F-4D97-AF65-F5344CB8AC3E}">
        <p14:creationId xmlns:p14="http://schemas.microsoft.com/office/powerpoint/2010/main" val="71247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18F366-092B-4A8A-8A69-107A128DCBB8}"/>
              </a:ext>
            </a:extLst>
          </p:cNvPr>
          <p:cNvPicPr>
            <a:picLocks noChangeAspect="1"/>
          </p:cNvPicPr>
          <p:nvPr/>
        </p:nvPicPr>
        <p:blipFill>
          <a:blip r:embed="rId2"/>
          <a:stretch>
            <a:fillRect/>
          </a:stretch>
        </p:blipFill>
        <p:spPr>
          <a:xfrm>
            <a:off x="539760" y="139405"/>
            <a:ext cx="8370775" cy="5590865"/>
          </a:xfrm>
          <a:prstGeom prst="rect">
            <a:avLst/>
          </a:prstGeom>
        </p:spPr>
      </p:pic>
    </p:spTree>
    <p:extLst>
      <p:ext uri="{BB962C8B-B14F-4D97-AF65-F5344CB8AC3E}">
        <p14:creationId xmlns:p14="http://schemas.microsoft.com/office/powerpoint/2010/main" val="725548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Facilitation of Learning</a:t>
            </a:r>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1206230" y="1825625"/>
                <a:ext cx="6682901" cy="4351338"/>
              </a:xfrm>
            </p:spPr>
            <p:txBody>
              <a:bodyPr>
                <a:normAutofit/>
              </a:bodyPr>
              <a:lstStyle/>
              <a:p>
                <a:pPr marL="0" indent="0" algn="ctr">
                  <a:buNone/>
                </a:pPr>
                <a:r>
                  <a:rPr lang="en-US" sz="2400" dirty="0">
                    <a:ea typeface="Open Sans" panose="020B0606030504020204" pitchFamily="34" charset="0"/>
                    <a:cs typeface="Open Sans" panose="020B0606030504020204" pitchFamily="34" charset="0"/>
                  </a:rPr>
                  <a:t>“Learning is facilitated by a climate in which participants see themselves as mutual helpers rather than competitors, in which there is mutual trust, in which people feel safe and supported and in which everyone feels respected”</a:t>
                </a:r>
              </a:p>
              <a:p>
                <a:pPr marL="0" indent="0" algn="r">
                  <a:buNone/>
                </a:pPr>
                <a:r>
                  <a:rPr lang="en-US" sz="2100" dirty="0">
                    <a:ea typeface="Open Sans" panose="020B0606030504020204" pitchFamily="34" charset="0"/>
                    <a:cs typeface="Open Sans" panose="020B0606030504020204" pitchFamily="34" charset="0"/>
                  </a:rPr>
                  <a:t>			</a:t>
                </a:r>
                <a14:m>
                  <m:oMath xmlns:m="http://schemas.openxmlformats.org/officeDocument/2006/math">
                    <m:r>
                      <a:rPr lang="en-US" sz="2100" i="1" dirty="0" smtClean="0"/>
                      <m:t>−</m:t>
                    </m:r>
                  </m:oMath>
                </a14:m>
                <a:r>
                  <a:rPr lang="en-US" sz="2100" dirty="0">
                    <a:ea typeface="Open Sans" panose="020B0606030504020204" pitchFamily="34" charset="0"/>
                    <a:cs typeface="Open Sans" panose="020B0606030504020204" pitchFamily="34" charset="0"/>
                  </a:rPr>
                  <a:t> Knowles</a:t>
                </a: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1206230" y="1825625"/>
                <a:ext cx="6682901" cy="4351338"/>
              </a:xfrm>
              <a:blipFill>
                <a:blip r:embed="rId2"/>
                <a:stretch>
                  <a:fillRect t="-2047" r="-949"/>
                </a:stretch>
              </a:blipFill>
            </p:spPr>
            <p:txBody>
              <a:bodyPr/>
              <a:lstStyle/>
              <a:p>
                <a:r>
                  <a:rPr lang="en-US">
                    <a:noFill/>
                  </a:rPr>
                  <a:t> </a:t>
                </a:r>
              </a:p>
            </p:txBody>
          </p:sp>
        </mc:Fallback>
      </mc:AlternateContent>
    </p:spTree>
    <p:extLst>
      <p:ext uri="{BB962C8B-B14F-4D97-AF65-F5344CB8AC3E}">
        <p14:creationId xmlns:p14="http://schemas.microsoft.com/office/powerpoint/2010/main" val="287720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a:t>
            </a:r>
            <a:r>
              <a:rPr lang="en-US" dirty="0" err="1"/>
              <a:t>Microskills</a:t>
            </a:r>
            <a:r>
              <a:rPr lang="en-US" dirty="0"/>
              <a:t> for Clinical Teaching</a:t>
            </a:r>
          </a:p>
        </p:txBody>
      </p:sp>
      <p:sp>
        <p:nvSpPr>
          <p:cNvPr id="3" name="Content Placeholder 2"/>
          <p:cNvSpPr>
            <a:spLocks noGrp="1"/>
          </p:cNvSpPr>
          <p:nvPr>
            <p:ph type="body" sz="quarter" idx="10"/>
          </p:nvPr>
        </p:nvSpPr>
        <p:spPr/>
        <p:txBody>
          <a:bodyPr>
            <a:normAutofit/>
          </a:bodyPr>
          <a:lstStyle/>
          <a:p>
            <a:r>
              <a:rPr lang="en-US" sz="2400" dirty="0"/>
              <a:t>Get a commitment</a:t>
            </a:r>
          </a:p>
          <a:p>
            <a:r>
              <a:rPr lang="en-US" sz="2400" dirty="0"/>
              <a:t>Probe for supporting evidence</a:t>
            </a:r>
          </a:p>
          <a:p>
            <a:r>
              <a:rPr lang="en-US" sz="2400" dirty="0"/>
              <a:t>Teach general principles</a:t>
            </a:r>
          </a:p>
          <a:p>
            <a:r>
              <a:rPr lang="en-US" sz="2400" dirty="0"/>
              <a:t>Reinforce what was done right</a:t>
            </a:r>
          </a:p>
          <a:p>
            <a:r>
              <a:rPr lang="en-US" sz="2400" dirty="0"/>
              <a:t>Correct mistakes</a:t>
            </a:r>
          </a:p>
          <a:p>
            <a:r>
              <a:rPr lang="en-US" sz="2400" dirty="0"/>
              <a:t>Identify next learning steps</a:t>
            </a:r>
          </a:p>
        </p:txBody>
      </p:sp>
    </p:spTree>
    <p:extLst>
      <p:ext uri="{BB962C8B-B14F-4D97-AF65-F5344CB8AC3E}">
        <p14:creationId xmlns:p14="http://schemas.microsoft.com/office/powerpoint/2010/main" val="2129058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Microskill</a:t>
            </a:r>
            <a:r>
              <a:rPr lang="en-US" dirty="0"/>
              <a:t> 1: Get a Commitment</a:t>
            </a:r>
          </a:p>
        </p:txBody>
      </p:sp>
      <p:sp>
        <p:nvSpPr>
          <p:cNvPr id="3" name="Content Placeholder 2"/>
          <p:cNvSpPr>
            <a:spLocks noGrp="1"/>
          </p:cNvSpPr>
          <p:nvPr>
            <p:ph sz="half" idx="2"/>
          </p:nvPr>
        </p:nvSpPr>
        <p:spPr>
          <a:xfrm>
            <a:off x="629841" y="1690689"/>
            <a:ext cx="3868340" cy="3684588"/>
          </a:xfrm>
        </p:spPr>
        <p:txBody>
          <a:bodyPr>
            <a:normAutofit/>
          </a:bodyPr>
          <a:lstStyle/>
          <a:p>
            <a:r>
              <a:rPr lang="en-US" sz="2000" dirty="0"/>
              <a:t>The learner is encouraged to make a commitment to a diagnosis, work-up, and/or plan</a:t>
            </a:r>
          </a:p>
          <a:p>
            <a:r>
              <a:rPr lang="en-US" sz="2000" dirty="0"/>
              <a:t>When learner presents facts and then stops, resist the urge to fill in the blanks</a:t>
            </a:r>
          </a:p>
        </p:txBody>
      </p:sp>
      <p:sp>
        <p:nvSpPr>
          <p:cNvPr id="4" name="Content Placeholder 3"/>
          <p:cNvSpPr>
            <a:spLocks noGrp="1"/>
          </p:cNvSpPr>
          <p:nvPr>
            <p:ph sz="quarter" idx="4"/>
          </p:nvPr>
        </p:nvSpPr>
        <p:spPr>
          <a:xfrm>
            <a:off x="4629150" y="1690688"/>
            <a:ext cx="3887391" cy="3922171"/>
          </a:xfrm>
        </p:spPr>
        <p:txBody>
          <a:bodyPr>
            <a:noAutofit/>
          </a:bodyPr>
          <a:lstStyle/>
          <a:p>
            <a:r>
              <a:rPr lang="en-US" sz="2000" dirty="0"/>
              <a:t>Student:</a:t>
            </a:r>
          </a:p>
          <a:p>
            <a:pPr marL="0" indent="0">
              <a:buNone/>
            </a:pPr>
            <a:r>
              <a:rPr lang="en-US" sz="2000" dirty="0"/>
              <a:t>“I finished examining a 16 </a:t>
            </a:r>
            <a:r>
              <a:rPr lang="en-US" sz="2000" dirty="0" err="1"/>
              <a:t>yo</a:t>
            </a:r>
            <a:r>
              <a:rPr lang="en-US" sz="2000" dirty="0"/>
              <a:t> girl. She reports pain with urination for the past few days. She has never had a UTI. She denies abdominal pain, fever, or blood in urine. She reports LMP a few weeks ago. I wasn’t sure if I was supposed to ask those kinds of questions. She is here with questions. She is here with her mother.”</a:t>
            </a:r>
          </a:p>
        </p:txBody>
      </p:sp>
    </p:spTree>
    <p:extLst>
      <p:ext uri="{BB962C8B-B14F-4D97-AF65-F5344CB8AC3E}">
        <p14:creationId xmlns:p14="http://schemas.microsoft.com/office/powerpoint/2010/main" val="904854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Microskill</a:t>
            </a:r>
            <a:r>
              <a:rPr lang="en-US" dirty="0"/>
              <a:t> 2: Probe for Supporting Evidence</a:t>
            </a:r>
          </a:p>
        </p:txBody>
      </p:sp>
      <p:sp>
        <p:nvSpPr>
          <p:cNvPr id="3" name="Content Placeholder 2"/>
          <p:cNvSpPr>
            <a:spLocks noGrp="1"/>
          </p:cNvSpPr>
          <p:nvPr>
            <p:ph sz="half" idx="2"/>
          </p:nvPr>
        </p:nvSpPr>
        <p:spPr>
          <a:xfrm>
            <a:off x="629842" y="1838528"/>
            <a:ext cx="3868340" cy="4351135"/>
          </a:xfrm>
        </p:spPr>
        <p:txBody>
          <a:bodyPr>
            <a:normAutofit/>
          </a:bodyPr>
          <a:lstStyle/>
          <a:p>
            <a:r>
              <a:rPr lang="en-US" sz="2200" dirty="0"/>
              <a:t>Help the learner reflect upon the mental processes used to arrive at the decision</a:t>
            </a:r>
          </a:p>
          <a:p>
            <a:r>
              <a:rPr lang="en-US" sz="2200" dirty="0"/>
              <a:t>Identify what the learner does and does not know</a:t>
            </a:r>
          </a:p>
          <a:p>
            <a:r>
              <a:rPr lang="en-US" sz="2200" dirty="0"/>
              <a:t>The learner commits to a stance and looks to the teacher for confirmation; Suppress the urge to pass judgement</a:t>
            </a:r>
          </a:p>
        </p:txBody>
      </p:sp>
      <p:sp>
        <p:nvSpPr>
          <p:cNvPr id="4" name="Content Placeholder 3"/>
          <p:cNvSpPr>
            <a:spLocks noGrp="1"/>
          </p:cNvSpPr>
          <p:nvPr>
            <p:ph sz="quarter" idx="4"/>
          </p:nvPr>
        </p:nvSpPr>
        <p:spPr>
          <a:xfrm>
            <a:off x="4629150" y="1838528"/>
            <a:ext cx="3887391" cy="4351135"/>
          </a:xfrm>
        </p:spPr>
        <p:txBody>
          <a:bodyPr>
            <a:noAutofit/>
          </a:bodyPr>
          <a:lstStyle/>
          <a:p>
            <a:r>
              <a:rPr lang="en-US" sz="2200" dirty="0"/>
              <a:t>Student:</a:t>
            </a:r>
          </a:p>
          <a:p>
            <a:pPr marL="0" indent="0">
              <a:buNone/>
            </a:pPr>
            <a:r>
              <a:rPr lang="en-US" sz="2200" dirty="0"/>
              <a:t>“On physical exam, she looed well to me. She was afebrile and the rest of her vital signs were O.K. Her HEENT exam was normal. Her lungs were clear and her heart was regular without any murmurs. Her abdomen was soft and not tender and I didn’t think her spleen or liver were enlarged. That’s all I examined.”</a:t>
            </a:r>
          </a:p>
          <a:p>
            <a:pPr marL="0" indent="0">
              <a:buNone/>
            </a:pPr>
            <a:endParaRPr lang="en-US" sz="2200" dirty="0"/>
          </a:p>
        </p:txBody>
      </p:sp>
    </p:spTree>
    <p:extLst>
      <p:ext uri="{BB962C8B-B14F-4D97-AF65-F5344CB8AC3E}">
        <p14:creationId xmlns:p14="http://schemas.microsoft.com/office/powerpoint/2010/main" val="866702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Microskill</a:t>
            </a:r>
            <a:r>
              <a:rPr lang="en-US" dirty="0"/>
              <a:t> 2: Sample Questions</a:t>
            </a:r>
          </a:p>
        </p:txBody>
      </p:sp>
      <p:sp>
        <p:nvSpPr>
          <p:cNvPr id="3" name="Content Placeholder 2"/>
          <p:cNvSpPr>
            <a:spLocks noGrp="1"/>
          </p:cNvSpPr>
          <p:nvPr>
            <p:ph type="body" sz="quarter" idx="10"/>
          </p:nvPr>
        </p:nvSpPr>
        <p:spPr/>
        <p:txBody>
          <a:bodyPr>
            <a:normAutofit lnSpcReduction="10000"/>
          </a:bodyPr>
          <a:lstStyle/>
          <a:p>
            <a:r>
              <a:rPr lang="en-US" dirty="0"/>
              <a:t>Examples:</a:t>
            </a:r>
          </a:p>
          <a:p>
            <a:pPr lvl="1"/>
            <a:r>
              <a:rPr lang="en-US" dirty="0"/>
              <a:t>“What were the main findings that led to your diagnosis?”</a:t>
            </a:r>
          </a:p>
          <a:p>
            <a:pPr lvl="1"/>
            <a:r>
              <a:rPr lang="en-US" dirty="0"/>
              <a:t>“I’m interested in understanding how you have come to this conclusion.”</a:t>
            </a:r>
          </a:p>
          <a:p>
            <a:pPr lvl="1"/>
            <a:r>
              <a:rPr lang="en-US" dirty="0"/>
              <a:t>Why did you choose the medication given the availability of others.”</a:t>
            </a:r>
          </a:p>
          <a:p>
            <a:r>
              <a:rPr lang="en-US" dirty="0"/>
              <a:t>Not:</a:t>
            </a:r>
          </a:p>
          <a:p>
            <a:pPr lvl="1"/>
            <a:r>
              <a:rPr lang="en-US" dirty="0"/>
              <a:t>“Name the 6 most likely causes of _______.”</a:t>
            </a:r>
          </a:p>
          <a:p>
            <a:pPr lvl="1"/>
            <a:r>
              <a:rPr lang="en-US" dirty="0"/>
              <a:t>“Don’t you have any other ideas?”</a:t>
            </a:r>
          </a:p>
        </p:txBody>
      </p:sp>
    </p:spTree>
    <p:extLst>
      <p:ext uri="{BB962C8B-B14F-4D97-AF65-F5344CB8AC3E}">
        <p14:creationId xmlns:p14="http://schemas.microsoft.com/office/powerpoint/2010/main" val="1330467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Microskill</a:t>
            </a:r>
            <a:r>
              <a:rPr lang="en-US" dirty="0"/>
              <a:t> 3: Teach General Principles</a:t>
            </a:r>
          </a:p>
        </p:txBody>
      </p:sp>
      <p:sp>
        <p:nvSpPr>
          <p:cNvPr id="3" name="Content Placeholder 2"/>
          <p:cNvSpPr>
            <a:spLocks noGrp="1"/>
          </p:cNvSpPr>
          <p:nvPr>
            <p:ph sz="half" idx="2"/>
          </p:nvPr>
        </p:nvSpPr>
        <p:spPr>
          <a:xfrm>
            <a:off x="629842" y="1916349"/>
            <a:ext cx="3868340" cy="4273314"/>
          </a:xfrm>
        </p:spPr>
        <p:txBody>
          <a:bodyPr>
            <a:normAutofit/>
          </a:bodyPr>
          <a:lstStyle/>
          <a:p>
            <a:r>
              <a:rPr lang="en-US" sz="2200" dirty="0"/>
              <a:t>Keep it to 1-3 general rules at most.</a:t>
            </a:r>
          </a:p>
          <a:p>
            <a:r>
              <a:rPr lang="en-US" sz="2200" dirty="0"/>
              <a:t>Keep information general, avoiding anecdotes and idiosyncratic preferences.</a:t>
            </a:r>
          </a:p>
          <a:p>
            <a:r>
              <a:rPr lang="en-US" sz="2200" dirty="0"/>
              <a:t>The teacher can skip this step when appropriate</a:t>
            </a:r>
          </a:p>
        </p:txBody>
      </p:sp>
      <p:sp>
        <p:nvSpPr>
          <p:cNvPr id="4" name="Content Placeholder 3"/>
          <p:cNvSpPr>
            <a:spLocks noGrp="1"/>
          </p:cNvSpPr>
          <p:nvPr>
            <p:ph sz="quarter" idx="4"/>
          </p:nvPr>
        </p:nvSpPr>
        <p:spPr>
          <a:xfrm>
            <a:off x="4629150" y="1916349"/>
            <a:ext cx="3887391" cy="4273314"/>
          </a:xfrm>
        </p:spPr>
        <p:txBody>
          <a:bodyPr>
            <a:normAutofit/>
          </a:bodyPr>
          <a:lstStyle/>
          <a:p>
            <a:r>
              <a:rPr lang="en-US" sz="2200" dirty="0"/>
              <a:t>Preceptor:</a:t>
            </a:r>
          </a:p>
          <a:p>
            <a:pPr marL="0" indent="0">
              <a:buNone/>
            </a:pPr>
            <a:r>
              <a:rPr lang="en-US" sz="2200" dirty="0"/>
              <a:t>“ The UTI is a logical possibility but we don’t have adequate information to confirm the diagnosis. We need a more complete physical examination, particularly of the lower abdomen and external genitalia. We also need a sexual history. Has she recently become sexually active?”</a:t>
            </a:r>
          </a:p>
        </p:txBody>
      </p:sp>
    </p:spTree>
    <p:extLst>
      <p:ext uri="{BB962C8B-B14F-4D97-AF65-F5344CB8AC3E}">
        <p14:creationId xmlns:p14="http://schemas.microsoft.com/office/powerpoint/2010/main" val="3535064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Microskill</a:t>
            </a:r>
            <a:r>
              <a:rPr lang="en-US" dirty="0"/>
              <a:t> 3: Examples</a:t>
            </a:r>
          </a:p>
        </p:txBody>
      </p:sp>
      <p:sp>
        <p:nvSpPr>
          <p:cNvPr id="3" name="Content Placeholder 2"/>
          <p:cNvSpPr>
            <a:spLocks noGrp="1"/>
          </p:cNvSpPr>
          <p:nvPr>
            <p:ph type="body" sz="quarter" idx="10"/>
          </p:nvPr>
        </p:nvSpPr>
        <p:spPr/>
        <p:txBody>
          <a:bodyPr/>
          <a:lstStyle/>
          <a:p>
            <a:r>
              <a:rPr lang="en-US" dirty="0"/>
              <a:t>Examples:</a:t>
            </a:r>
          </a:p>
          <a:p>
            <a:pPr lvl="1"/>
            <a:r>
              <a:rPr lang="en-US" dirty="0"/>
              <a:t>“Typically there are two main treatment options.”</a:t>
            </a:r>
          </a:p>
          <a:p>
            <a:pPr lvl="1"/>
            <a:r>
              <a:rPr lang="en-US" dirty="0"/>
              <a:t>“Important factors to consider are….”</a:t>
            </a:r>
          </a:p>
          <a:p>
            <a:r>
              <a:rPr lang="en-US" dirty="0"/>
              <a:t>Not:</a:t>
            </a:r>
          </a:p>
          <a:p>
            <a:pPr lvl="1"/>
            <a:r>
              <a:rPr lang="en-US" dirty="0"/>
              <a:t>“I’ve always done it this way.”</a:t>
            </a:r>
          </a:p>
          <a:p>
            <a:pPr lvl="1"/>
            <a:r>
              <a:rPr lang="en-US" dirty="0"/>
              <a:t>“This patient needs Lasix”</a:t>
            </a:r>
          </a:p>
        </p:txBody>
      </p:sp>
    </p:spTree>
    <p:extLst>
      <p:ext uri="{BB962C8B-B14F-4D97-AF65-F5344CB8AC3E}">
        <p14:creationId xmlns:p14="http://schemas.microsoft.com/office/powerpoint/2010/main" val="854944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Microskill</a:t>
            </a:r>
            <a:r>
              <a:rPr lang="en-US" dirty="0"/>
              <a:t> 4: Reinforce What Was Done Right</a:t>
            </a:r>
          </a:p>
        </p:txBody>
      </p:sp>
      <p:sp>
        <p:nvSpPr>
          <p:cNvPr id="3" name="Content Placeholder 2"/>
          <p:cNvSpPr>
            <a:spLocks noGrp="1"/>
          </p:cNvSpPr>
          <p:nvPr>
            <p:ph sz="half" idx="2"/>
          </p:nvPr>
        </p:nvSpPr>
        <p:spPr>
          <a:xfrm>
            <a:off x="629842" y="1789889"/>
            <a:ext cx="3868340" cy="4399774"/>
          </a:xfrm>
        </p:spPr>
        <p:txBody>
          <a:bodyPr>
            <a:normAutofit/>
          </a:bodyPr>
          <a:lstStyle/>
          <a:p>
            <a:r>
              <a:rPr lang="en-US" sz="2200" dirty="0"/>
              <a:t>Competencies must be repeatedly rewarded and reinforced</a:t>
            </a:r>
          </a:p>
          <a:p>
            <a:r>
              <a:rPr lang="en-US" sz="2200" dirty="0"/>
              <a:t>Build upon the learner’s professional self-esteem</a:t>
            </a:r>
          </a:p>
          <a:p>
            <a:r>
              <a:rPr lang="en-US" sz="2200" dirty="0"/>
              <a:t>Focus on specific behaviors</a:t>
            </a:r>
          </a:p>
        </p:txBody>
      </p:sp>
      <p:sp>
        <p:nvSpPr>
          <p:cNvPr id="4" name="Content Placeholder 3"/>
          <p:cNvSpPr>
            <a:spLocks noGrp="1"/>
          </p:cNvSpPr>
          <p:nvPr>
            <p:ph sz="quarter" idx="4"/>
          </p:nvPr>
        </p:nvSpPr>
        <p:spPr>
          <a:xfrm>
            <a:off x="4629150" y="1789889"/>
            <a:ext cx="3887391" cy="4399774"/>
          </a:xfrm>
        </p:spPr>
        <p:txBody>
          <a:bodyPr>
            <a:normAutofit/>
          </a:bodyPr>
          <a:lstStyle/>
          <a:p>
            <a:r>
              <a:rPr lang="en-US" sz="2200" dirty="0"/>
              <a:t>Preceptor:</a:t>
            </a:r>
          </a:p>
          <a:p>
            <a:pPr marL="0" indent="0">
              <a:buNone/>
            </a:pPr>
            <a:r>
              <a:rPr lang="en-US" sz="2200" dirty="0"/>
              <a:t>“You identified the most probable concerns in this case but you need to complete the physical exam and get a sexual history. Without more information, we can’t be sure of what we have. Do you want me to model how to take a sexual history and do a pelvic examination or would you like me to observe you do them?”</a:t>
            </a:r>
          </a:p>
        </p:txBody>
      </p:sp>
    </p:spTree>
    <p:extLst>
      <p:ext uri="{BB962C8B-B14F-4D97-AF65-F5344CB8AC3E}">
        <p14:creationId xmlns:p14="http://schemas.microsoft.com/office/powerpoint/2010/main" val="4157539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Microskill</a:t>
            </a:r>
            <a:r>
              <a:rPr lang="en-US" dirty="0"/>
              <a:t> 4: Examples</a:t>
            </a:r>
          </a:p>
        </p:txBody>
      </p:sp>
      <p:sp>
        <p:nvSpPr>
          <p:cNvPr id="3" name="Content Placeholder 2"/>
          <p:cNvSpPr>
            <a:spLocks noGrp="1"/>
          </p:cNvSpPr>
          <p:nvPr>
            <p:ph type="body" sz="quarter" idx="10"/>
          </p:nvPr>
        </p:nvSpPr>
        <p:spPr/>
        <p:txBody>
          <a:bodyPr>
            <a:normAutofit/>
          </a:bodyPr>
          <a:lstStyle/>
          <a:p>
            <a:r>
              <a:rPr lang="en-US" dirty="0"/>
              <a:t>Examples:</a:t>
            </a:r>
          </a:p>
          <a:p>
            <a:pPr lvl="1"/>
            <a:r>
              <a:rPr lang="en-US" dirty="0"/>
              <a:t>“You did a really good job of prioritizing that patient’s long list of problems at today’s visit.”</a:t>
            </a:r>
          </a:p>
          <a:p>
            <a:pPr lvl="1"/>
            <a:r>
              <a:rPr lang="en-US" dirty="0"/>
              <a:t>You were conscious of the patient’s financial situation and cost in selecting the most appropriate </a:t>
            </a:r>
            <a:br>
              <a:rPr lang="en-US" dirty="0"/>
            </a:br>
            <a:r>
              <a:rPr lang="en-US" dirty="0"/>
              <a:t>antibiotic.  This will help the patient be compliant with medication.</a:t>
            </a:r>
            <a:br>
              <a:rPr lang="en-US" dirty="0"/>
            </a:br>
            <a:endParaRPr lang="en-US" sz="1350" dirty="0"/>
          </a:p>
          <a:p>
            <a:r>
              <a:rPr lang="en-US" dirty="0"/>
              <a:t>Not</a:t>
            </a:r>
          </a:p>
          <a:p>
            <a:pPr lvl="1"/>
            <a:r>
              <a:rPr lang="en-US" dirty="0"/>
              <a:t>“Good job!”</a:t>
            </a:r>
          </a:p>
          <a:p>
            <a:endParaRPr lang="en-US" dirty="0"/>
          </a:p>
        </p:txBody>
      </p:sp>
    </p:spTree>
    <p:extLst>
      <p:ext uri="{BB962C8B-B14F-4D97-AF65-F5344CB8AC3E}">
        <p14:creationId xmlns:p14="http://schemas.microsoft.com/office/powerpoint/2010/main" val="96980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Preceptors</a:t>
            </a:r>
          </a:p>
        </p:txBody>
      </p:sp>
      <p:sp>
        <p:nvSpPr>
          <p:cNvPr id="3" name="Content Placeholder 2"/>
          <p:cNvSpPr>
            <a:spLocks noGrp="1"/>
          </p:cNvSpPr>
          <p:nvPr>
            <p:ph idx="4294967295"/>
          </p:nvPr>
        </p:nvSpPr>
        <p:spPr>
          <a:xfrm>
            <a:off x="628650" y="1815898"/>
            <a:ext cx="7886700" cy="4351338"/>
          </a:xfrm>
        </p:spPr>
        <p:txBody>
          <a:bodyPr>
            <a:noAutofit/>
          </a:bodyPr>
          <a:lstStyle/>
          <a:p>
            <a:r>
              <a:rPr lang="en-US" sz="1725" dirty="0"/>
              <a:t>Provides role modeling, support, and clinical learning experiences for students</a:t>
            </a:r>
          </a:p>
          <a:p>
            <a:r>
              <a:rPr lang="en-US" sz="1725" dirty="0"/>
              <a:t>Close the theory-practice gap</a:t>
            </a:r>
          </a:p>
          <a:p>
            <a:r>
              <a:rPr lang="en-US" sz="1725" dirty="0"/>
              <a:t>Assist students to achieve competency and self-efficacy</a:t>
            </a:r>
          </a:p>
          <a:p>
            <a:r>
              <a:rPr lang="en-US" sz="1725" dirty="0"/>
              <a:t>Teach clinical problem-solving</a:t>
            </a:r>
          </a:p>
          <a:p>
            <a:r>
              <a:rPr lang="en-US" sz="1725" dirty="0"/>
              <a:t>Provide clinical supervision</a:t>
            </a:r>
          </a:p>
          <a:p>
            <a:r>
              <a:rPr lang="en-US" sz="1725" dirty="0"/>
              <a:t>Understands key principles of Adult Learning Theory</a:t>
            </a:r>
          </a:p>
          <a:p>
            <a:r>
              <a:rPr lang="en-US" sz="1725" dirty="0"/>
              <a:t>Must have been in practice at least one year in their specialty</a:t>
            </a:r>
          </a:p>
        </p:txBody>
      </p:sp>
    </p:spTree>
    <p:extLst>
      <p:ext uri="{BB962C8B-B14F-4D97-AF65-F5344CB8AC3E}">
        <p14:creationId xmlns:p14="http://schemas.microsoft.com/office/powerpoint/2010/main" val="172651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Microskill</a:t>
            </a:r>
            <a:r>
              <a:rPr lang="en-US" dirty="0"/>
              <a:t> 5: Correct Mistakes</a:t>
            </a:r>
          </a:p>
        </p:txBody>
      </p:sp>
      <p:sp>
        <p:nvSpPr>
          <p:cNvPr id="3" name="Content Placeholder 2"/>
          <p:cNvSpPr>
            <a:spLocks noGrp="1"/>
          </p:cNvSpPr>
          <p:nvPr>
            <p:ph type="body" sz="quarter" idx="10"/>
          </p:nvPr>
        </p:nvSpPr>
        <p:spPr/>
        <p:txBody>
          <a:bodyPr/>
          <a:lstStyle/>
          <a:p>
            <a:r>
              <a:rPr lang="en-US" dirty="0"/>
              <a:t>An appropriate time and place must be chosen</a:t>
            </a:r>
          </a:p>
          <a:p>
            <a:r>
              <a:rPr lang="en-US" dirty="0"/>
              <a:t>Ask the learner to critique their own performance first</a:t>
            </a:r>
          </a:p>
          <a:p>
            <a:r>
              <a:rPr lang="en-US" dirty="0"/>
              <a:t>Focus on how to correct the problem or avoid it in the future</a:t>
            </a:r>
          </a:p>
        </p:txBody>
      </p:sp>
    </p:spTree>
    <p:extLst>
      <p:ext uri="{BB962C8B-B14F-4D97-AF65-F5344CB8AC3E}">
        <p14:creationId xmlns:p14="http://schemas.microsoft.com/office/powerpoint/2010/main" val="1083245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Microskill</a:t>
            </a:r>
            <a:r>
              <a:rPr lang="en-US" dirty="0"/>
              <a:t> 5: Examples</a:t>
            </a:r>
          </a:p>
        </p:txBody>
      </p:sp>
      <p:sp>
        <p:nvSpPr>
          <p:cNvPr id="3" name="Content Placeholder 2"/>
          <p:cNvSpPr>
            <a:spLocks noGrp="1"/>
          </p:cNvSpPr>
          <p:nvPr>
            <p:ph type="body" sz="quarter" idx="10"/>
          </p:nvPr>
        </p:nvSpPr>
        <p:spPr/>
        <p:txBody>
          <a:bodyPr>
            <a:normAutofit lnSpcReduction="10000"/>
          </a:bodyPr>
          <a:lstStyle/>
          <a:p>
            <a:r>
              <a:rPr lang="en-US" sz="2400" dirty="0"/>
              <a:t>Example</a:t>
            </a:r>
          </a:p>
          <a:p>
            <a:pPr lvl="1"/>
            <a:r>
              <a:rPr lang="en-US" dirty="0"/>
              <a:t>“You may be right that this child’s symptoms are due to a URI.  But without checking the ears, you may be overlooking an otitis media.”</a:t>
            </a:r>
          </a:p>
          <a:p>
            <a:pPr lvl="1"/>
            <a:r>
              <a:rPr lang="en-US" dirty="0"/>
              <a:t>“There are more cost-effective approaches to treating ___________.”</a:t>
            </a:r>
          </a:p>
          <a:p>
            <a:pPr>
              <a:buFont typeface="Wingdings" pitchFamily="2" charset="2"/>
              <a:buNone/>
            </a:pPr>
            <a:endParaRPr lang="en-US" sz="1500" dirty="0"/>
          </a:p>
          <a:p>
            <a:r>
              <a:rPr lang="en-US" sz="2400" dirty="0"/>
              <a:t>Not</a:t>
            </a:r>
          </a:p>
          <a:p>
            <a:pPr lvl="1"/>
            <a:r>
              <a:rPr lang="en-US" dirty="0"/>
              <a:t>“Why don’t you read about that later.”</a:t>
            </a:r>
          </a:p>
          <a:p>
            <a:pPr lvl="1"/>
            <a:r>
              <a:rPr lang="en-US" dirty="0"/>
              <a:t>“That whole case was handled badly.”</a:t>
            </a:r>
          </a:p>
        </p:txBody>
      </p:sp>
    </p:spTree>
    <p:extLst>
      <p:ext uri="{BB962C8B-B14F-4D97-AF65-F5344CB8AC3E}">
        <p14:creationId xmlns:p14="http://schemas.microsoft.com/office/powerpoint/2010/main" val="201128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Microskill</a:t>
            </a:r>
            <a:r>
              <a:rPr lang="en-US" dirty="0"/>
              <a:t> 6: Identify Next Learning Steps</a:t>
            </a:r>
          </a:p>
        </p:txBody>
      </p:sp>
      <p:sp>
        <p:nvSpPr>
          <p:cNvPr id="3" name="Content Placeholder 2"/>
          <p:cNvSpPr>
            <a:spLocks noGrp="1"/>
          </p:cNvSpPr>
          <p:nvPr>
            <p:ph type="body" sz="quarter" idx="10"/>
          </p:nvPr>
        </p:nvSpPr>
        <p:spPr/>
        <p:txBody>
          <a:bodyPr/>
          <a:lstStyle/>
          <a:p>
            <a:r>
              <a:rPr lang="en-US" dirty="0"/>
              <a:t>Fosters self-directed learning and facilitates the learner identifying their own learning needs</a:t>
            </a:r>
          </a:p>
          <a:p>
            <a:r>
              <a:rPr lang="en-US" dirty="0"/>
              <a:t>Offer specific resources as appropriate. The idea is for the teacher to role model their own learning approaches</a:t>
            </a:r>
          </a:p>
          <a:p>
            <a:r>
              <a:rPr lang="en-US" dirty="0"/>
              <a:t>Agree upon an action plan</a:t>
            </a:r>
          </a:p>
        </p:txBody>
      </p:sp>
    </p:spTree>
    <p:extLst>
      <p:ext uri="{BB962C8B-B14F-4D97-AF65-F5344CB8AC3E}">
        <p14:creationId xmlns:p14="http://schemas.microsoft.com/office/powerpoint/2010/main" val="644939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Microskill</a:t>
            </a:r>
            <a:r>
              <a:rPr lang="en-US" dirty="0"/>
              <a:t> 6: Examples</a:t>
            </a:r>
          </a:p>
        </p:txBody>
      </p:sp>
      <p:sp>
        <p:nvSpPr>
          <p:cNvPr id="3" name="Content Placeholder 2"/>
          <p:cNvSpPr>
            <a:spLocks noGrp="1"/>
          </p:cNvSpPr>
          <p:nvPr>
            <p:ph type="body" sz="quarter" idx="10"/>
          </p:nvPr>
        </p:nvSpPr>
        <p:spPr/>
        <p:txBody>
          <a:bodyPr>
            <a:normAutofit lnSpcReduction="10000"/>
          </a:bodyPr>
          <a:lstStyle/>
          <a:p>
            <a:r>
              <a:rPr lang="en-US" dirty="0"/>
              <a:t>What do you think you need to learn more about?</a:t>
            </a:r>
          </a:p>
          <a:p>
            <a:endParaRPr lang="en-US" dirty="0"/>
          </a:p>
          <a:p>
            <a:r>
              <a:rPr lang="en-US" dirty="0"/>
              <a:t>That’s a good topic to research. I tend to use ___________ as a first step in looking up this type of information.</a:t>
            </a:r>
            <a:br>
              <a:rPr lang="en-US" dirty="0"/>
            </a:br>
            <a:endParaRPr lang="en-US" dirty="0"/>
          </a:p>
          <a:p>
            <a:r>
              <a:rPr lang="en-US" dirty="0"/>
              <a:t>Let’s agree to discuss this again </a:t>
            </a:r>
            <a:br>
              <a:rPr lang="en-US" dirty="0"/>
            </a:br>
            <a:r>
              <a:rPr lang="en-US" dirty="0"/>
              <a:t>on Friday after you have had time </a:t>
            </a:r>
            <a:br>
              <a:rPr lang="en-US" dirty="0"/>
            </a:br>
            <a:r>
              <a:rPr lang="en-US" dirty="0"/>
              <a:t>to research this. </a:t>
            </a:r>
          </a:p>
        </p:txBody>
      </p:sp>
    </p:spTree>
    <p:extLst>
      <p:ext uri="{BB962C8B-B14F-4D97-AF65-F5344CB8AC3E}">
        <p14:creationId xmlns:p14="http://schemas.microsoft.com/office/powerpoint/2010/main" val="1738829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Presence</a:t>
            </a:r>
          </a:p>
        </p:txBody>
      </p:sp>
      <p:sp>
        <p:nvSpPr>
          <p:cNvPr id="3" name="Content Placeholder 2"/>
          <p:cNvSpPr>
            <a:spLocks noGrp="1"/>
          </p:cNvSpPr>
          <p:nvPr>
            <p:ph type="body" sz="quarter" idx="10"/>
          </p:nvPr>
        </p:nvSpPr>
        <p:spPr/>
        <p:txBody>
          <a:bodyPr/>
          <a:lstStyle/>
          <a:p>
            <a:r>
              <a:rPr lang="en-US" dirty="0"/>
              <a:t>Emotional support</a:t>
            </a:r>
          </a:p>
          <a:p>
            <a:r>
              <a:rPr lang="en-US" dirty="0"/>
              <a:t>Tangible Assistance</a:t>
            </a:r>
          </a:p>
          <a:p>
            <a:r>
              <a:rPr lang="en-US" dirty="0"/>
              <a:t>Providing Explanation</a:t>
            </a:r>
          </a:p>
          <a:p>
            <a:endParaRPr lang="en-US" dirty="0"/>
          </a:p>
          <a:p>
            <a:pPr marL="0" indent="0">
              <a:buNone/>
            </a:pPr>
            <a:r>
              <a:rPr lang="en-US" dirty="0"/>
              <a:t>A Hallmark of Midwifery in ALL Scope of Practice</a:t>
            </a:r>
          </a:p>
        </p:txBody>
      </p:sp>
    </p:spTree>
    <p:extLst>
      <p:ext uri="{BB962C8B-B14F-4D97-AF65-F5344CB8AC3E}">
        <p14:creationId xmlns:p14="http://schemas.microsoft.com/office/powerpoint/2010/main" val="1341043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of Safety</a:t>
            </a:r>
          </a:p>
        </p:txBody>
      </p:sp>
      <p:pic>
        <p:nvPicPr>
          <p:cNvPr id="5" name="Picture 5">
            <a:extLst>
              <a:ext uri="{FF2B5EF4-FFF2-40B4-BE49-F238E27FC236}">
                <a16:creationId xmlns:a16="http://schemas.microsoft.com/office/drawing/2014/main" id="{4953072B-6AC3-42BC-905B-E5648742420A}"/>
              </a:ext>
            </a:extLst>
          </p:cNvPr>
          <p:cNvPicPr>
            <a:picLocks noGrp="1" noChangeAspect="1" noChangeArrowheads="1"/>
          </p:cNvPicPr>
          <p:nvPr>
            <p:ph sz="half" idx="2"/>
          </p:nvPr>
        </p:nvPicPr>
        <p:blipFill>
          <a:blip r:embed="rId2" cstate="print"/>
          <a:stretch>
            <a:fillRect/>
          </a:stretch>
        </p:blipFill>
        <p:spPr bwMode="auto">
          <a:xfrm>
            <a:off x="542292" y="1690689"/>
            <a:ext cx="3377955" cy="3207046"/>
          </a:xfrm>
          <a:prstGeom prst="rect">
            <a:avLst/>
          </a:prstGeom>
          <a:noFill/>
        </p:spPr>
      </p:pic>
      <p:sp>
        <p:nvSpPr>
          <p:cNvPr id="4" name="Content Placeholder 3"/>
          <p:cNvSpPr>
            <a:spLocks noGrp="1"/>
          </p:cNvSpPr>
          <p:nvPr>
            <p:ph sz="quarter" idx="4"/>
          </p:nvPr>
        </p:nvSpPr>
        <p:spPr>
          <a:xfrm>
            <a:off x="4007796" y="1690689"/>
            <a:ext cx="4508745" cy="3990264"/>
          </a:xfrm>
        </p:spPr>
        <p:txBody>
          <a:bodyPr>
            <a:normAutofit fontScale="92500"/>
          </a:bodyPr>
          <a:lstStyle/>
          <a:p>
            <a:pPr marL="0" indent="0">
              <a:buNone/>
            </a:pPr>
            <a:r>
              <a:rPr lang="en-US" sz="2100" b="1" dirty="0"/>
              <a:t>Knowing your circle of safety is the first step:</a:t>
            </a:r>
          </a:p>
          <a:p>
            <a:pPr lvl="1"/>
            <a:r>
              <a:rPr lang="en-US" sz="2100" dirty="0"/>
              <a:t>Being clear in what you are comfortable with</a:t>
            </a:r>
          </a:p>
          <a:p>
            <a:pPr lvl="1"/>
            <a:r>
              <a:rPr lang="en-US" sz="2100" dirty="0"/>
              <a:t>Being clear with the student what your boundaries might be</a:t>
            </a:r>
          </a:p>
          <a:p>
            <a:pPr marL="0" indent="0">
              <a:buNone/>
            </a:pPr>
            <a:r>
              <a:rPr lang="en-US" sz="2100" b="1" dirty="0"/>
              <a:t>Ask student where they are within this circle:</a:t>
            </a:r>
          </a:p>
          <a:p>
            <a:pPr lvl="1"/>
            <a:r>
              <a:rPr lang="en-US" sz="2100" dirty="0"/>
              <a:t>Do they have boundaries?</a:t>
            </a:r>
          </a:p>
          <a:p>
            <a:pPr marL="0" indent="0">
              <a:buNone/>
            </a:pPr>
            <a:r>
              <a:rPr lang="en-US" sz="2100" b="1" dirty="0"/>
              <a:t>Staying within your circle is appropriate … unless there is no progress:</a:t>
            </a:r>
          </a:p>
          <a:p>
            <a:pPr lvl="1"/>
            <a:r>
              <a:rPr lang="en-US" sz="2100" dirty="0"/>
              <a:t>For example: … happy to watch again and again as you suture</a:t>
            </a:r>
          </a:p>
          <a:p>
            <a:endParaRPr lang="en-US" dirty="0"/>
          </a:p>
        </p:txBody>
      </p:sp>
    </p:spTree>
    <p:extLst>
      <p:ext uri="{BB962C8B-B14F-4D97-AF65-F5344CB8AC3E}">
        <p14:creationId xmlns:p14="http://schemas.microsoft.com/office/powerpoint/2010/main" val="2765560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vs. Evaluation</a:t>
            </a:r>
          </a:p>
        </p:txBody>
      </p:sp>
      <p:sp>
        <p:nvSpPr>
          <p:cNvPr id="3" name="Text Placeholder 2"/>
          <p:cNvSpPr>
            <a:spLocks noGrp="1"/>
          </p:cNvSpPr>
          <p:nvPr>
            <p:ph type="body" idx="1"/>
          </p:nvPr>
        </p:nvSpPr>
        <p:spPr/>
        <p:txBody>
          <a:bodyPr/>
          <a:lstStyle/>
          <a:p>
            <a:r>
              <a:rPr lang="en-US" dirty="0"/>
              <a:t>Feedback</a:t>
            </a:r>
          </a:p>
        </p:txBody>
      </p:sp>
      <p:sp>
        <p:nvSpPr>
          <p:cNvPr id="4" name="Content Placeholder 3"/>
          <p:cNvSpPr>
            <a:spLocks noGrp="1"/>
          </p:cNvSpPr>
          <p:nvPr>
            <p:ph sz="half" idx="2"/>
          </p:nvPr>
        </p:nvSpPr>
        <p:spPr/>
        <p:txBody>
          <a:bodyPr/>
          <a:lstStyle/>
          <a:p>
            <a:r>
              <a:rPr lang="en-US" dirty="0"/>
              <a:t>Coaching</a:t>
            </a:r>
          </a:p>
          <a:p>
            <a:r>
              <a:rPr lang="en-US" dirty="0"/>
              <a:t>Formative</a:t>
            </a:r>
          </a:p>
          <a:p>
            <a:r>
              <a:rPr lang="en-US" dirty="0"/>
              <a:t>Synchronous</a:t>
            </a:r>
          </a:p>
          <a:p>
            <a:r>
              <a:rPr lang="en-US" dirty="0"/>
              <a:t>Professional development</a:t>
            </a:r>
          </a:p>
        </p:txBody>
      </p:sp>
      <p:sp>
        <p:nvSpPr>
          <p:cNvPr id="5" name="Text Placeholder 4"/>
          <p:cNvSpPr>
            <a:spLocks noGrp="1"/>
          </p:cNvSpPr>
          <p:nvPr>
            <p:ph type="body" sz="quarter" idx="3"/>
          </p:nvPr>
        </p:nvSpPr>
        <p:spPr/>
        <p:txBody>
          <a:bodyPr/>
          <a:lstStyle/>
          <a:p>
            <a:r>
              <a:rPr lang="en-US" dirty="0"/>
              <a:t>Evaluation</a:t>
            </a:r>
          </a:p>
        </p:txBody>
      </p:sp>
      <p:sp>
        <p:nvSpPr>
          <p:cNvPr id="6" name="Content Placeholder 5"/>
          <p:cNvSpPr>
            <a:spLocks noGrp="1"/>
          </p:cNvSpPr>
          <p:nvPr>
            <p:ph sz="quarter" idx="4"/>
          </p:nvPr>
        </p:nvSpPr>
        <p:spPr/>
        <p:txBody>
          <a:bodyPr/>
          <a:lstStyle/>
          <a:p>
            <a:r>
              <a:rPr lang="en-US" dirty="0"/>
              <a:t>Judging</a:t>
            </a:r>
          </a:p>
          <a:p>
            <a:r>
              <a:rPr lang="en-US" dirty="0"/>
              <a:t>Summative</a:t>
            </a:r>
          </a:p>
          <a:p>
            <a:r>
              <a:rPr lang="en-US" dirty="0"/>
              <a:t>After the fact</a:t>
            </a:r>
          </a:p>
          <a:p>
            <a:r>
              <a:rPr lang="en-US" dirty="0"/>
              <a:t>Quality assurance</a:t>
            </a:r>
          </a:p>
        </p:txBody>
      </p:sp>
    </p:spTree>
    <p:extLst>
      <p:ext uri="{BB962C8B-B14F-4D97-AF65-F5344CB8AC3E}">
        <p14:creationId xmlns:p14="http://schemas.microsoft.com/office/powerpoint/2010/main" val="2591641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Effective Feedback</a:t>
            </a:r>
          </a:p>
        </p:txBody>
      </p:sp>
      <p:sp>
        <p:nvSpPr>
          <p:cNvPr id="3" name="Content Placeholder 2"/>
          <p:cNvSpPr>
            <a:spLocks noGrp="1"/>
          </p:cNvSpPr>
          <p:nvPr>
            <p:ph type="body" sz="quarter" idx="10"/>
          </p:nvPr>
        </p:nvSpPr>
        <p:spPr/>
        <p:txBody>
          <a:bodyPr/>
          <a:lstStyle/>
          <a:p>
            <a:r>
              <a:rPr lang="en-US" dirty="0"/>
              <a:t>Establish when and how feedback will be given</a:t>
            </a:r>
          </a:p>
          <a:p>
            <a:pPr lvl="1"/>
            <a:r>
              <a:rPr lang="en-US" dirty="0"/>
              <a:t>Ideally: every encounter with learner</a:t>
            </a:r>
          </a:p>
          <a:p>
            <a:pPr lvl="1"/>
            <a:r>
              <a:rPr lang="en-US" dirty="0"/>
              <a:t>Realistically: regular intervals</a:t>
            </a:r>
          </a:p>
          <a:p>
            <a:pPr lvl="1"/>
            <a:r>
              <a:rPr lang="en-US" dirty="0"/>
              <a:t>Safe, neutral environment </a:t>
            </a:r>
          </a:p>
          <a:p>
            <a:r>
              <a:rPr lang="en-US" dirty="0"/>
              <a:t>Solicit learner’s version of events</a:t>
            </a:r>
          </a:p>
          <a:p>
            <a:r>
              <a:rPr lang="en-US" dirty="0"/>
              <a:t>Use “I” statements</a:t>
            </a:r>
          </a:p>
        </p:txBody>
      </p:sp>
    </p:spTree>
    <p:extLst>
      <p:ext uri="{BB962C8B-B14F-4D97-AF65-F5344CB8AC3E}">
        <p14:creationId xmlns:p14="http://schemas.microsoft.com/office/powerpoint/2010/main" val="3224475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Effective Feedback</a:t>
            </a:r>
          </a:p>
        </p:txBody>
      </p:sp>
      <p:sp>
        <p:nvSpPr>
          <p:cNvPr id="3" name="Content Placeholder 2"/>
          <p:cNvSpPr>
            <a:spLocks noGrp="1"/>
          </p:cNvSpPr>
          <p:nvPr>
            <p:ph type="body" sz="quarter" idx="10"/>
          </p:nvPr>
        </p:nvSpPr>
        <p:spPr/>
        <p:txBody>
          <a:bodyPr>
            <a:normAutofit/>
          </a:bodyPr>
          <a:lstStyle/>
          <a:p>
            <a:r>
              <a:rPr lang="en-US" dirty="0"/>
              <a:t>Break the ice:</a:t>
            </a:r>
          </a:p>
          <a:p>
            <a:pPr lvl="1"/>
            <a:r>
              <a:rPr lang="en-US" dirty="0"/>
              <a:t>“How do you think you did?”</a:t>
            </a:r>
          </a:p>
          <a:p>
            <a:pPr lvl="1"/>
            <a:r>
              <a:rPr lang="en-US" dirty="0"/>
              <a:t>“What aspects need improvement?”</a:t>
            </a:r>
          </a:p>
          <a:p>
            <a:r>
              <a:rPr lang="en-US" dirty="0"/>
              <a:t>Focus on changeable behaviors</a:t>
            </a:r>
          </a:p>
          <a:p>
            <a:r>
              <a:rPr lang="en-US" dirty="0"/>
              <a:t>Give reasonable amounts of “pearls”</a:t>
            </a:r>
          </a:p>
          <a:p>
            <a:r>
              <a:rPr lang="en-US" dirty="0"/>
              <a:t>Keep it performance based</a:t>
            </a:r>
          </a:p>
          <a:p>
            <a:pPr lvl="1"/>
            <a:r>
              <a:rPr lang="en-US" dirty="0"/>
              <a:t>Check for understanding</a:t>
            </a:r>
          </a:p>
          <a:p>
            <a:pPr lvl="1"/>
            <a:r>
              <a:rPr lang="en-US" dirty="0"/>
              <a:t>Plan follow-up action</a:t>
            </a:r>
          </a:p>
        </p:txBody>
      </p:sp>
    </p:spTree>
    <p:extLst>
      <p:ext uri="{BB962C8B-B14F-4D97-AF65-F5344CB8AC3E}">
        <p14:creationId xmlns:p14="http://schemas.microsoft.com/office/powerpoint/2010/main" val="553351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Evaluation</a:t>
            </a:r>
          </a:p>
        </p:txBody>
      </p:sp>
      <p:sp>
        <p:nvSpPr>
          <p:cNvPr id="3" name="Content Placeholder 2"/>
          <p:cNvSpPr>
            <a:spLocks noGrp="1"/>
          </p:cNvSpPr>
          <p:nvPr>
            <p:ph type="body" sz="quarter" idx="10"/>
          </p:nvPr>
        </p:nvSpPr>
        <p:spPr/>
        <p:txBody>
          <a:bodyPr>
            <a:normAutofit lnSpcReduction="10000"/>
          </a:bodyPr>
          <a:lstStyle/>
          <a:p>
            <a:r>
              <a:rPr lang="en-US" dirty="0"/>
              <a:t>Formal system with written standards, written evaluation procedures (see syllabus for evaluation forms)</a:t>
            </a:r>
          </a:p>
          <a:p>
            <a:r>
              <a:rPr lang="en-US" dirty="0"/>
              <a:t>Documentation of evaluations are written and signed, with established corrective plans as needed.</a:t>
            </a:r>
          </a:p>
          <a:p>
            <a:r>
              <a:rPr lang="en-US" dirty="0"/>
              <a:t>Communication is vital:</a:t>
            </a:r>
          </a:p>
          <a:p>
            <a:pPr lvl="1"/>
            <a:r>
              <a:rPr lang="en-US" dirty="0"/>
              <a:t>Frequent formative evaluations (once every 2 weeks)</a:t>
            </a:r>
          </a:p>
          <a:p>
            <a:pPr lvl="1"/>
            <a:r>
              <a:rPr lang="en-US" dirty="0"/>
              <a:t>Final summative evaluations with faculty and student</a:t>
            </a:r>
          </a:p>
        </p:txBody>
      </p:sp>
    </p:spTree>
    <p:extLst>
      <p:ext uri="{BB962C8B-B14F-4D97-AF65-F5344CB8AC3E}">
        <p14:creationId xmlns:p14="http://schemas.microsoft.com/office/powerpoint/2010/main" val="162142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Learning Theory Key Principles</a:t>
            </a:r>
          </a:p>
        </p:txBody>
      </p:sp>
      <p:sp>
        <p:nvSpPr>
          <p:cNvPr id="3" name="Content Placeholder 2"/>
          <p:cNvSpPr>
            <a:spLocks noGrp="1"/>
          </p:cNvSpPr>
          <p:nvPr>
            <p:ph idx="4294967295"/>
          </p:nvPr>
        </p:nvSpPr>
        <p:spPr>
          <a:xfrm>
            <a:off x="628650" y="1690689"/>
            <a:ext cx="7886700" cy="4351338"/>
          </a:xfrm>
        </p:spPr>
        <p:txBody>
          <a:bodyPr>
            <a:normAutofit/>
          </a:bodyPr>
          <a:lstStyle/>
          <a:p>
            <a:r>
              <a:rPr lang="en-US" sz="2400" dirty="0"/>
              <a:t>Adults learn by “DOING”</a:t>
            </a:r>
          </a:p>
          <a:p>
            <a:r>
              <a:rPr lang="en-US" sz="2400" dirty="0"/>
              <a:t>Want active participation in learning rather than passive recipients of information</a:t>
            </a:r>
          </a:p>
          <a:p>
            <a:r>
              <a:rPr lang="en-US" sz="2400" dirty="0"/>
              <a:t>Adults learn best in informal situations</a:t>
            </a:r>
          </a:p>
          <a:p>
            <a:r>
              <a:rPr lang="en-US" sz="2400" dirty="0"/>
              <a:t>Bring past experiences into the current learning environment</a:t>
            </a:r>
          </a:p>
          <a:p>
            <a:r>
              <a:rPr lang="en-US" sz="2400" dirty="0"/>
              <a:t>Adults focus on realistic problems</a:t>
            </a:r>
          </a:p>
          <a:p>
            <a:r>
              <a:rPr lang="en-US" sz="2400" dirty="0"/>
              <a:t>Adults want guidance but are driven by internal motivation</a:t>
            </a:r>
          </a:p>
        </p:txBody>
      </p:sp>
    </p:spTree>
    <p:extLst>
      <p:ext uri="{BB962C8B-B14F-4D97-AF65-F5344CB8AC3E}">
        <p14:creationId xmlns:p14="http://schemas.microsoft.com/office/powerpoint/2010/main" val="236387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F1F9DC8-2E81-47DF-8522-948206CC134D}"/>
              </a:ext>
            </a:extLst>
          </p:cNvPr>
          <p:cNvPicPr>
            <a:picLocks noGrp="1" noChangeAspect="1"/>
          </p:cNvPicPr>
          <p:nvPr>
            <p:ph sz="half" idx="4294967295"/>
          </p:nvPr>
        </p:nvPicPr>
        <p:blipFill>
          <a:blip r:embed="rId2"/>
          <a:stretch>
            <a:fillRect/>
          </a:stretch>
        </p:blipFill>
        <p:spPr>
          <a:xfrm>
            <a:off x="2295728" y="231226"/>
            <a:ext cx="4824919" cy="5531122"/>
          </a:xfrm>
          <a:prstGeom prst="rect">
            <a:avLst/>
          </a:prstGeom>
        </p:spPr>
      </p:pic>
      <p:pic>
        <p:nvPicPr>
          <p:cNvPr id="6" name="Picture 5">
            <a:extLst>
              <a:ext uri="{FF2B5EF4-FFF2-40B4-BE49-F238E27FC236}">
                <a16:creationId xmlns:a16="http://schemas.microsoft.com/office/drawing/2014/main" id="{15B13DDC-5934-47A3-BA5D-E8DD6FEE08D7}"/>
              </a:ext>
            </a:extLst>
          </p:cNvPr>
          <p:cNvPicPr>
            <a:picLocks noChangeAspect="1"/>
          </p:cNvPicPr>
          <p:nvPr/>
        </p:nvPicPr>
        <p:blipFill>
          <a:blip r:embed="rId3"/>
          <a:stretch>
            <a:fillRect/>
          </a:stretch>
        </p:blipFill>
        <p:spPr>
          <a:xfrm>
            <a:off x="2295728" y="5762347"/>
            <a:ext cx="2599135" cy="460607"/>
          </a:xfrm>
          <a:prstGeom prst="rect">
            <a:avLst/>
          </a:prstGeom>
        </p:spPr>
      </p:pic>
    </p:spTree>
    <p:extLst>
      <p:ext uri="{BB962C8B-B14F-4D97-AF65-F5344CB8AC3E}">
        <p14:creationId xmlns:p14="http://schemas.microsoft.com/office/powerpoint/2010/main" val="104922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Challenging Students</a:t>
            </a:r>
          </a:p>
        </p:txBody>
      </p:sp>
      <p:sp>
        <p:nvSpPr>
          <p:cNvPr id="3" name="Content Placeholder 2"/>
          <p:cNvSpPr>
            <a:spLocks noGrp="1"/>
          </p:cNvSpPr>
          <p:nvPr>
            <p:ph type="body" sz="quarter" idx="10"/>
          </p:nvPr>
        </p:nvSpPr>
        <p:spPr/>
        <p:txBody>
          <a:bodyPr/>
          <a:lstStyle/>
          <a:p>
            <a:r>
              <a:rPr lang="en-US" dirty="0"/>
              <a:t>Identify early on and get faculty involved</a:t>
            </a:r>
          </a:p>
          <a:p>
            <a:r>
              <a:rPr lang="en-US" dirty="0"/>
              <a:t>Know the course expectations</a:t>
            </a:r>
          </a:p>
          <a:p>
            <a:r>
              <a:rPr lang="en-US" dirty="0"/>
              <a:t>Orient the student well</a:t>
            </a:r>
          </a:p>
          <a:p>
            <a:r>
              <a:rPr lang="en-US" dirty="0"/>
              <a:t>Set clear expectations and goals</a:t>
            </a:r>
          </a:p>
          <a:p>
            <a:r>
              <a:rPr lang="en-US" dirty="0"/>
              <a:t>Determine the student’s goals and expectations</a:t>
            </a:r>
          </a:p>
          <a:p>
            <a:r>
              <a:rPr lang="en-US" dirty="0"/>
              <a:t>REASSESS, REASSESS</a:t>
            </a:r>
          </a:p>
        </p:txBody>
      </p:sp>
    </p:spTree>
    <p:extLst>
      <p:ext uri="{BB962C8B-B14F-4D97-AF65-F5344CB8AC3E}">
        <p14:creationId xmlns:p14="http://schemas.microsoft.com/office/powerpoint/2010/main" val="304038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Challenging Students</a:t>
            </a:r>
          </a:p>
        </p:txBody>
      </p:sp>
      <p:sp>
        <p:nvSpPr>
          <p:cNvPr id="3" name="Content Placeholder 2"/>
          <p:cNvSpPr>
            <a:spLocks noGrp="1"/>
          </p:cNvSpPr>
          <p:nvPr>
            <p:ph type="body" sz="quarter" idx="10"/>
          </p:nvPr>
        </p:nvSpPr>
        <p:spPr/>
        <p:txBody>
          <a:bodyPr/>
          <a:lstStyle/>
          <a:p>
            <a:r>
              <a:rPr lang="en-US" dirty="0"/>
              <a:t>Pay attention to your hunches and clues early on</a:t>
            </a:r>
          </a:p>
          <a:p>
            <a:r>
              <a:rPr lang="en-US" dirty="0"/>
              <a:t>Don’t wait to intervene to get help</a:t>
            </a:r>
          </a:p>
          <a:p>
            <a:r>
              <a:rPr lang="en-US" dirty="0"/>
              <a:t>Give specific feedback early and watch response</a:t>
            </a:r>
          </a:p>
          <a:p>
            <a:r>
              <a:rPr lang="en-US" dirty="0"/>
              <a:t>Initiate SOAP format for analysis (next slide)</a:t>
            </a:r>
          </a:p>
        </p:txBody>
      </p:sp>
    </p:spTree>
    <p:extLst>
      <p:ext uri="{BB962C8B-B14F-4D97-AF65-F5344CB8AC3E}">
        <p14:creationId xmlns:p14="http://schemas.microsoft.com/office/powerpoint/2010/main" val="1986661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Approach to Problem Interactions</a:t>
            </a:r>
          </a:p>
        </p:txBody>
      </p:sp>
      <p:sp>
        <p:nvSpPr>
          <p:cNvPr id="3" name="Content Placeholder 2"/>
          <p:cNvSpPr>
            <a:spLocks noGrp="1"/>
          </p:cNvSpPr>
          <p:nvPr>
            <p:ph type="body" sz="quarter" idx="10"/>
          </p:nvPr>
        </p:nvSpPr>
        <p:spPr>
          <a:xfrm>
            <a:off x="628650" y="1916112"/>
            <a:ext cx="7886700" cy="4708423"/>
          </a:xfrm>
        </p:spPr>
        <p:txBody>
          <a:bodyPr>
            <a:noAutofit/>
          </a:bodyPr>
          <a:lstStyle/>
          <a:p>
            <a:r>
              <a:rPr lang="en-US" sz="1800" b="1" dirty="0"/>
              <a:t>Subjective</a:t>
            </a:r>
          </a:p>
          <a:p>
            <a:pPr lvl="1"/>
            <a:r>
              <a:rPr lang="en-US" sz="1800" dirty="0"/>
              <a:t>What do you/others think and say?</a:t>
            </a:r>
          </a:p>
          <a:p>
            <a:pPr lvl="1"/>
            <a:r>
              <a:rPr lang="en-US" sz="1800" dirty="0"/>
              <a:t>What is the description of the “history” of the issues?</a:t>
            </a:r>
          </a:p>
          <a:p>
            <a:r>
              <a:rPr lang="en-US" sz="1800" b="1" dirty="0"/>
              <a:t>Objective</a:t>
            </a:r>
          </a:p>
          <a:p>
            <a:pPr lvl="1"/>
            <a:r>
              <a:rPr lang="en-US" sz="1800" dirty="0"/>
              <a:t>What are the specific behaviors that are observed that is concerning?</a:t>
            </a:r>
          </a:p>
          <a:p>
            <a:r>
              <a:rPr lang="en-US" sz="1800" b="1" dirty="0"/>
              <a:t>Assessment</a:t>
            </a:r>
          </a:p>
          <a:p>
            <a:pPr lvl="1"/>
            <a:r>
              <a:rPr lang="en-US" sz="1800" dirty="0"/>
              <a:t>Your differential diagnosis (your possible explanations for the problem – is it a cognitive issue? Affective issue? Environmental? Etc.)</a:t>
            </a:r>
          </a:p>
          <a:p>
            <a:r>
              <a:rPr lang="en-US" sz="1800" b="1" dirty="0"/>
              <a:t>Plan</a:t>
            </a:r>
          </a:p>
          <a:p>
            <a:pPr lvl="1"/>
            <a:r>
              <a:rPr lang="en-US" sz="1800" dirty="0"/>
              <a:t>Gather more data? </a:t>
            </a:r>
          </a:p>
          <a:p>
            <a:pPr lvl="1"/>
            <a:r>
              <a:rPr lang="en-US" sz="1800" dirty="0"/>
              <a:t>Get help?</a:t>
            </a:r>
          </a:p>
          <a:p>
            <a:pPr lvl="1"/>
            <a:r>
              <a:rPr lang="en-US" sz="1800" dirty="0"/>
              <a:t>What will your strategy be with dealing with the issue</a:t>
            </a:r>
          </a:p>
          <a:p>
            <a:endParaRPr lang="en-US" sz="1800" dirty="0"/>
          </a:p>
        </p:txBody>
      </p:sp>
    </p:spTree>
    <p:extLst>
      <p:ext uri="{BB962C8B-B14F-4D97-AF65-F5344CB8AC3E}">
        <p14:creationId xmlns:p14="http://schemas.microsoft.com/office/powerpoint/2010/main" val="362473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Faculty Support for Your Work as Preceptors</a:t>
            </a:r>
          </a:p>
        </p:txBody>
      </p:sp>
      <p:sp>
        <p:nvSpPr>
          <p:cNvPr id="3" name="Content Placeholder 2"/>
          <p:cNvSpPr>
            <a:spLocks noGrp="1"/>
          </p:cNvSpPr>
          <p:nvPr>
            <p:ph type="body" sz="quarter" idx="10"/>
          </p:nvPr>
        </p:nvSpPr>
        <p:spPr/>
        <p:txBody>
          <a:bodyPr>
            <a:normAutofit/>
          </a:bodyPr>
          <a:lstStyle/>
          <a:p>
            <a:r>
              <a:rPr lang="en-US" sz="2400" dirty="0"/>
              <a:t>Brainstorm ideas to help create solutions</a:t>
            </a:r>
          </a:p>
          <a:p>
            <a:r>
              <a:rPr lang="en-US" sz="2400" dirty="0"/>
              <a:t>Assist with concerns about documentation of problem and follow-through on student’s evaluation forms</a:t>
            </a:r>
          </a:p>
          <a:p>
            <a:r>
              <a:rPr lang="en-US" sz="2400" dirty="0"/>
              <a:t>Be available for ongoing discussion of student’s progress</a:t>
            </a:r>
          </a:p>
          <a:p>
            <a:r>
              <a:rPr lang="en-US" sz="2400" dirty="0"/>
              <a:t>Encourage student-preceptor debriefing at the end of each clinical day</a:t>
            </a:r>
          </a:p>
          <a:p>
            <a:r>
              <a:rPr lang="en-US" sz="2400" dirty="0"/>
              <a:t>Encourage prompt completion of formative evaluations every two weeks and completion of summative evaluation at end of term</a:t>
            </a:r>
          </a:p>
        </p:txBody>
      </p:sp>
    </p:spTree>
    <p:extLst>
      <p:ext uri="{BB962C8B-B14F-4D97-AF65-F5344CB8AC3E}">
        <p14:creationId xmlns:p14="http://schemas.microsoft.com/office/powerpoint/2010/main" val="1657857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 1</a:t>
            </a:r>
          </a:p>
        </p:txBody>
      </p:sp>
      <p:sp>
        <p:nvSpPr>
          <p:cNvPr id="3" name="Content Placeholder 2"/>
          <p:cNvSpPr>
            <a:spLocks noGrp="1"/>
          </p:cNvSpPr>
          <p:nvPr>
            <p:ph type="body" sz="quarter" idx="10"/>
          </p:nvPr>
        </p:nvSpPr>
        <p:spPr/>
        <p:txBody>
          <a:bodyPr>
            <a:normAutofit/>
          </a:bodyPr>
          <a:lstStyle/>
          <a:p>
            <a:r>
              <a:rPr lang="en-US" sz="2400" dirty="0"/>
              <a:t>When a student is extremely nervous about performing a procedure, which of the following techniques would enhance student self-efficacy?</a:t>
            </a:r>
          </a:p>
          <a:p>
            <a:pPr lvl="1" indent="-342900">
              <a:buFont typeface="+mj-lt"/>
              <a:buAutoNum type="alphaLcPeriod"/>
            </a:pPr>
            <a:r>
              <a:rPr lang="en-US" dirty="0"/>
              <a:t>Listening and then reassuring</a:t>
            </a:r>
          </a:p>
          <a:p>
            <a:pPr lvl="1" indent="-342900">
              <a:buFont typeface="+mj-lt"/>
              <a:buAutoNum type="alphaLcPeriod"/>
            </a:pPr>
            <a:r>
              <a:rPr lang="en-US" dirty="0"/>
              <a:t>Patience and waiting until the student is ready</a:t>
            </a:r>
          </a:p>
          <a:p>
            <a:pPr lvl="1" indent="-342900">
              <a:buFont typeface="+mj-lt"/>
              <a:buAutoNum type="alphaLcPeriod"/>
            </a:pPr>
            <a:r>
              <a:rPr lang="en-US" dirty="0"/>
              <a:t>Verbal persuasion and providing a pep talk</a:t>
            </a:r>
          </a:p>
        </p:txBody>
      </p:sp>
    </p:spTree>
    <p:extLst>
      <p:ext uri="{BB962C8B-B14F-4D97-AF65-F5344CB8AC3E}">
        <p14:creationId xmlns:p14="http://schemas.microsoft.com/office/powerpoint/2010/main" val="4231537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 1 Answer:</a:t>
            </a:r>
          </a:p>
        </p:txBody>
      </p:sp>
      <p:sp>
        <p:nvSpPr>
          <p:cNvPr id="3" name="Content Placeholder 2"/>
          <p:cNvSpPr>
            <a:spLocks noGrp="1"/>
          </p:cNvSpPr>
          <p:nvPr>
            <p:ph type="body" sz="quarter" idx="10"/>
          </p:nvPr>
        </p:nvSpPr>
        <p:spPr/>
        <p:txBody>
          <a:bodyPr/>
          <a:lstStyle/>
          <a:p>
            <a:r>
              <a:rPr lang="en-US" dirty="0"/>
              <a:t>When a student is extremely nervous about performing a procedure, which of the following techniques would enhance self-efficacy?</a:t>
            </a:r>
          </a:p>
          <a:p>
            <a:pPr lvl="1" indent="-342900">
              <a:buFont typeface="+mj-lt"/>
              <a:buAutoNum type="alphaLcPeriod"/>
            </a:pPr>
            <a:r>
              <a:rPr lang="en-US" dirty="0"/>
              <a:t>Listening and then reassuring</a:t>
            </a:r>
          </a:p>
          <a:p>
            <a:pPr lvl="1" indent="-342900">
              <a:buFont typeface="+mj-lt"/>
              <a:buAutoNum type="alphaLcPeriod"/>
            </a:pPr>
            <a:r>
              <a:rPr lang="en-US" dirty="0"/>
              <a:t>Patience and waiting until the student is ready</a:t>
            </a:r>
          </a:p>
          <a:p>
            <a:pPr lvl="1" indent="-342900">
              <a:buFont typeface="+mj-lt"/>
              <a:buAutoNum type="alphaLcPeriod"/>
            </a:pPr>
            <a:r>
              <a:rPr lang="en-US" dirty="0">
                <a:solidFill>
                  <a:srgbClr val="C00000"/>
                </a:solidFill>
              </a:rPr>
              <a:t>Verbal persuasion and providing a pep talk</a:t>
            </a:r>
          </a:p>
        </p:txBody>
      </p:sp>
    </p:spTree>
    <p:extLst>
      <p:ext uri="{BB962C8B-B14F-4D97-AF65-F5344CB8AC3E}">
        <p14:creationId xmlns:p14="http://schemas.microsoft.com/office/powerpoint/2010/main" val="224376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 2</a:t>
            </a:r>
          </a:p>
        </p:txBody>
      </p:sp>
      <p:sp>
        <p:nvSpPr>
          <p:cNvPr id="3" name="Content Placeholder 2"/>
          <p:cNvSpPr>
            <a:spLocks noGrp="1"/>
          </p:cNvSpPr>
          <p:nvPr>
            <p:ph type="body" sz="quarter" idx="10"/>
          </p:nvPr>
        </p:nvSpPr>
        <p:spPr/>
        <p:txBody>
          <a:bodyPr/>
          <a:lstStyle/>
          <a:p>
            <a:r>
              <a:rPr lang="en-US" dirty="0"/>
              <a:t>What are the major roles the preceptor engages in when working with students?</a:t>
            </a:r>
          </a:p>
        </p:txBody>
      </p:sp>
    </p:spTree>
    <p:extLst>
      <p:ext uri="{BB962C8B-B14F-4D97-AF65-F5344CB8AC3E}">
        <p14:creationId xmlns:p14="http://schemas.microsoft.com/office/powerpoint/2010/main" val="2169200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 Question 2 Answer</a:t>
            </a:r>
            <a:endParaRPr lang="en-US" dirty="0"/>
          </a:p>
        </p:txBody>
      </p:sp>
      <p:sp>
        <p:nvSpPr>
          <p:cNvPr id="3" name="Content Placeholder 2"/>
          <p:cNvSpPr>
            <a:spLocks noGrp="1"/>
          </p:cNvSpPr>
          <p:nvPr>
            <p:ph type="body" sz="quarter" idx="10"/>
          </p:nvPr>
        </p:nvSpPr>
        <p:spPr/>
        <p:txBody>
          <a:bodyPr/>
          <a:lstStyle/>
          <a:p>
            <a:r>
              <a:rPr lang="en-US"/>
              <a:t>What are the major roles the preceptor engages in when working with students:</a:t>
            </a:r>
          </a:p>
          <a:p>
            <a:pPr lvl="1"/>
            <a:r>
              <a:rPr lang="en-US"/>
              <a:t>Role model</a:t>
            </a:r>
          </a:p>
          <a:p>
            <a:pPr lvl="1"/>
            <a:r>
              <a:rPr lang="en-US"/>
              <a:t>Teacher</a:t>
            </a:r>
          </a:p>
          <a:p>
            <a:pPr lvl="1"/>
            <a:r>
              <a:rPr lang="en-US"/>
              <a:t>Coach</a:t>
            </a:r>
          </a:p>
          <a:p>
            <a:pPr lvl="1"/>
            <a:r>
              <a:rPr lang="en-US"/>
              <a:t>Evaluator</a:t>
            </a:r>
          </a:p>
          <a:p>
            <a:endParaRPr lang="en-US" dirty="0"/>
          </a:p>
        </p:txBody>
      </p:sp>
    </p:spTree>
    <p:extLst>
      <p:ext uri="{BB962C8B-B14F-4D97-AF65-F5344CB8AC3E}">
        <p14:creationId xmlns:p14="http://schemas.microsoft.com/office/powerpoint/2010/main" val="3579447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 3</a:t>
            </a:r>
          </a:p>
        </p:txBody>
      </p:sp>
      <p:sp>
        <p:nvSpPr>
          <p:cNvPr id="3" name="Content Placeholder 2"/>
          <p:cNvSpPr>
            <a:spLocks noGrp="1"/>
          </p:cNvSpPr>
          <p:nvPr>
            <p:ph type="body" sz="quarter" idx="10"/>
          </p:nvPr>
        </p:nvSpPr>
        <p:spPr/>
        <p:txBody>
          <a:bodyPr/>
          <a:lstStyle/>
          <a:p>
            <a:r>
              <a:rPr lang="en-US" dirty="0"/>
              <a:t>Which learning domain appears to be problematic for a student who has difficulty inserting intrauterine devices?</a:t>
            </a:r>
          </a:p>
          <a:p>
            <a:pPr lvl="1" indent="-342900">
              <a:buFont typeface="+mj-lt"/>
              <a:buAutoNum type="alphaLcPeriod"/>
            </a:pPr>
            <a:r>
              <a:rPr lang="en-US" dirty="0"/>
              <a:t>Affective</a:t>
            </a:r>
          </a:p>
          <a:p>
            <a:pPr lvl="1" indent="-342900">
              <a:buFont typeface="+mj-lt"/>
              <a:buAutoNum type="alphaLcPeriod"/>
            </a:pPr>
            <a:r>
              <a:rPr lang="en-US" dirty="0"/>
              <a:t>Cognitive</a:t>
            </a:r>
          </a:p>
          <a:p>
            <a:pPr lvl="1" indent="-342900">
              <a:buFont typeface="+mj-lt"/>
              <a:buAutoNum type="alphaLcPeriod"/>
            </a:pPr>
            <a:r>
              <a:rPr lang="en-US" dirty="0"/>
              <a:t>Psychomotor</a:t>
            </a:r>
          </a:p>
        </p:txBody>
      </p:sp>
    </p:spTree>
    <p:extLst>
      <p:ext uri="{BB962C8B-B14F-4D97-AF65-F5344CB8AC3E}">
        <p14:creationId xmlns:p14="http://schemas.microsoft.com/office/powerpoint/2010/main" val="422843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to Enhance Adult Learning</a:t>
            </a:r>
          </a:p>
        </p:txBody>
      </p:sp>
      <p:sp>
        <p:nvSpPr>
          <p:cNvPr id="3" name="Content Placeholder 2"/>
          <p:cNvSpPr>
            <a:spLocks noGrp="1"/>
          </p:cNvSpPr>
          <p:nvPr>
            <p:ph idx="4294967295"/>
          </p:nvPr>
        </p:nvSpPr>
        <p:spPr>
          <a:xfrm>
            <a:off x="628650" y="1786714"/>
            <a:ext cx="7886700" cy="4351338"/>
          </a:xfrm>
        </p:spPr>
        <p:txBody>
          <a:bodyPr>
            <a:normAutofit/>
          </a:bodyPr>
          <a:lstStyle/>
          <a:p>
            <a:r>
              <a:rPr lang="en-US" sz="2400" dirty="0"/>
              <a:t>Talk with student before each clinical day to identify learning goals, go over schedule, and assign appropriate patients</a:t>
            </a:r>
          </a:p>
          <a:p>
            <a:r>
              <a:rPr lang="en-US" sz="2400" dirty="0"/>
              <a:t>Use any free time to create informal learning opportunities</a:t>
            </a:r>
          </a:p>
          <a:p>
            <a:r>
              <a:rPr lang="en-US" sz="2400" dirty="0"/>
              <a:t>Provide on-going feedback</a:t>
            </a:r>
          </a:p>
          <a:p>
            <a:r>
              <a:rPr lang="en-US" sz="2400" dirty="0"/>
              <a:t>Talk at the end of each clinical day by asking what went well, what could have gone better, and goals for future sessions</a:t>
            </a:r>
          </a:p>
        </p:txBody>
      </p:sp>
    </p:spTree>
    <p:extLst>
      <p:ext uri="{BB962C8B-B14F-4D97-AF65-F5344CB8AC3E}">
        <p14:creationId xmlns:p14="http://schemas.microsoft.com/office/powerpoint/2010/main" val="2445209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 3 Answer</a:t>
            </a:r>
          </a:p>
        </p:txBody>
      </p:sp>
      <p:sp>
        <p:nvSpPr>
          <p:cNvPr id="3" name="Content Placeholder 2"/>
          <p:cNvSpPr>
            <a:spLocks noGrp="1"/>
          </p:cNvSpPr>
          <p:nvPr>
            <p:ph type="body" sz="quarter" idx="10"/>
          </p:nvPr>
        </p:nvSpPr>
        <p:spPr/>
        <p:txBody>
          <a:bodyPr/>
          <a:lstStyle/>
          <a:p>
            <a:r>
              <a:rPr lang="en-US" dirty="0"/>
              <a:t>Which learning domain appears to be problematic for a student who has difficulty inserting intrauterine devices?</a:t>
            </a:r>
          </a:p>
          <a:p>
            <a:pPr lvl="1" indent="-342900">
              <a:buFont typeface="+mj-lt"/>
              <a:buAutoNum type="alphaLcPeriod"/>
            </a:pPr>
            <a:r>
              <a:rPr lang="en-US" dirty="0"/>
              <a:t>Affective</a:t>
            </a:r>
          </a:p>
          <a:p>
            <a:pPr lvl="1" indent="-342900">
              <a:buFont typeface="+mj-lt"/>
              <a:buAutoNum type="alphaLcPeriod"/>
            </a:pPr>
            <a:r>
              <a:rPr lang="en-US" dirty="0"/>
              <a:t>Cognitive</a:t>
            </a:r>
          </a:p>
          <a:p>
            <a:pPr lvl="1" indent="-342900">
              <a:buFont typeface="+mj-lt"/>
              <a:buAutoNum type="alphaLcPeriod"/>
            </a:pPr>
            <a:r>
              <a:rPr lang="en-US" dirty="0">
                <a:solidFill>
                  <a:srgbClr val="C00000"/>
                </a:solidFill>
              </a:rPr>
              <a:t>Psychomotor</a:t>
            </a:r>
          </a:p>
          <a:p>
            <a:endParaRPr lang="en-US" dirty="0"/>
          </a:p>
        </p:txBody>
      </p:sp>
    </p:spTree>
    <p:extLst>
      <p:ext uri="{BB962C8B-B14F-4D97-AF65-F5344CB8AC3E}">
        <p14:creationId xmlns:p14="http://schemas.microsoft.com/office/powerpoint/2010/main" val="4186914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type="body" sz="quarter" idx="10"/>
          </p:nvPr>
        </p:nvSpPr>
        <p:spPr/>
        <p:txBody>
          <a:bodyPr/>
          <a:lstStyle/>
          <a:p>
            <a:pPr marL="0" indent="0">
              <a:buNone/>
            </a:pPr>
            <a:endParaRPr lang="en-US" dirty="0"/>
          </a:p>
          <a:p>
            <a:pPr marL="0" indent="0">
              <a:buNone/>
            </a:pPr>
            <a:endParaRPr lang="en-US" dirty="0"/>
          </a:p>
          <a:p>
            <a:pPr marL="0" indent="0" algn="ctr">
              <a:buNone/>
            </a:pPr>
            <a:r>
              <a:rPr lang="en-US" dirty="0"/>
              <a:t>Thank you for your contribution to the training of future certified nurse-midwives!</a:t>
            </a:r>
          </a:p>
        </p:txBody>
      </p:sp>
    </p:spTree>
    <p:extLst>
      <p:ext uri="{BB962C8B-B14F-4D97-AF65-F5344CB8AC3E}">
        <p14:creationId xmlns:p14="http://schemas.microsoft.com/office/powerpoint/2010/main" val="1028304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type="body" sz="quarter" idx="10"/>
          </p:nvPr>
        </p:nvSpPr>
        <p:spPr/>
        <p:txBody>
          <a:bodyPr>
            <a:normAutofit fontScale="77500" lnSpcReduction="20000"/>
          </a:bodyPr>
          <a:lstStyle/>
          <a:p>
            <a:r>
              <a:rPr lang="en-US" dirty="0"/>
              <a:t>Dyer, J.M. &amp; </a:t>
            </a:r>
            <a:r>
              <a:rPr lang="en-US" dirty="0" err="1"/>
              <a:t>Latendresse</a:t>
            </a:r>
            <a:r>
              <a:rPr lang="en-US" dirty="0"/>
              <a:t>, G. (2016). Identifying and addressing problems for student progression in midwifery clinical education. </a:t>
            </a:r>
            <a:r>
              <a:rPr lang="en-US" i="1" dirty="0"/>
              <a:t>Journal of Midwifery &amp; Women’s Health, 61</a:t>
            </a:r>
            <a:r>
              <a:rPr lang="en-US" dirty="0"/>
              <a:t>(1), S28-S36.</a:t>
            </a:r>
          </a:p>
          <a:p>
            <a:r>
              <a:rPr lang="en-US" dirty="0"/>
              <a:t>Krause, S.A. (2016). </a:t>
            </a:r>
            <a:r>
              <a:rPr lang="en-US" dirty="0" err="1"/>
              <a:t>Precepting</a:t>
            </a:r>
            <a:r>
              <a:rPr lang="en-US" dirty="0"/>
              <a:t> challenge: helping the student attain the affective skills of a good midwife. </a:t>
            </a:r>
            <a:r>
              <a:rPr lang="en-US" i="1" dirty="0"/>
              <a:t>Journal of Midwifery &amp; Women’s Health, 61</a:t>
            </a:r>
            <a:r>
              <a:rPr lang="en-US" dirty="0"/>
              <a:t>(1), S37-S45.</a:t>
            </a:r>
          </a:p>
          <a:p>
            <a:r>
              <a:rPr lang="en-US" dirty="0"/>
              <a:t>Lazarus, J. (2016). </a:t>
            </a:r>
            <a:r>
              <a:rPr lang="en-US" dirty="0" err="1"/>
              <a:t>Precepting</a:t>
            </a:r>
            <a:r>
              <a:rPr lang="en-US" dirty="0"/>
              <a:t> 101: teaching strategies and tips for success for preceptors. </a:t>
            </a:r>
            <a:r>
              <a:rPr lang="en-US" i="1" dirty="0"/>
              <a:t>Journal of Midwifery &amp; Women’s Health, 61</a:t>
            </a:r>
            <a:r>
              <a:rPr lang="en-US" dirty="0"/>
              <a:t>(1), S11-S21.</a:t>
            </a:r>
          </a:p>
          <a:p>
            <a:r>
              <a:rPr lang="en-US" dirty="0"/>
              <a:t>Myers, K&amp; Chou, C.L. (2016). Collaborative and </a:t>
            </a:r>
            <a:r>
              <a:rPr lang="en-US" dirty="0" err="1"/>
              <a:t>biodirectional</a:t>
            </a:r>
            <a:r>
              <a:rPr lang="en-US" dirty="0"/>
              <a:t> feedback between students and clinical preceptors: promoting effective communication skills on health care teams. </a:t>
            </a:r>
            <a:r>
              <a:rPr lang="en-US" i="1" dirty="0"/>
              <a:t>Journal of Midwifery &amp; Women’s Health, 61</a:t>
            </a:r>
            <a:r>
              <a:rPr lang="en-US" dirty="0"/>
              <a:t>(1), S22-S27. </a:t>
            </a:r>
          </a:p>
        </p:txBody>
      </p:sp>
    </p:spTree>
    <p:extLst>
      <p:ext uri="{BB962C8B-B14F-4D97-AF65-F5344CB8AC3E}">
        <p14:creationId xmlns:p14="http://schemas.microsoft.com/office/powerpoint/2010/main" val="198017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the Next Generation of Midwives</a:t>
            </a:r>
          </a:p>
        </p:txBody>
      </p:sp>
      <p:sp>
        <p:nvSpPr>
          <p:cNvPr id="3" name="Content Placeholder 2"/>
          <p:cNvSpPr>
            <a:spLocks noGrp="1"/>
          </p:cNvSpPr>
          <p:nvPr>
            <p:ph idx="4294967295"/>
          </p:nvPr>
        </p:nvSpPr>
        <p:spPr>
          <a:xfrm>
            <a:off x="628650" y="1786714"/>
            <a:ext cx="7886700" cy="4351338"/>
          </a:xfrm>
        </p:spPr>
        <p:txBody>
          <a:bodyPr/>
          <a:lstStyle/>
          <a:p>
            <a:r>
              <a:rPr lang="en-US" dirty="0"/>
              <a:t>Preceptors serve as:</a:t>
            </a:r>
          </a:p>
          <a:p>
            <a:pPr lvl="1"/>
            <a:r>
              <a:rPr lang="en-US" dirty="0"/>
              <a:t>Role models</a:t>
            </a:r>
          </a:p>
          <a:p>
            <a:pPr lvl="1"/>
            <a:r>
              <a:rPr lang="en-US" dirty="0"/>
              <a:t>Teacher</a:t>
            </a:r>
          </a:p>
          <a:p>
            <a:pPr lvl="1"/>
            <a:r>
              <a:rPr lang="en-US" dirty="0"/>
              <a:t>Coach</a:t>
            </a:r>
          </a:p>
          <a:p>
            <a:pPr lvl="1"/>
            <a:r>
              <a:rPr lang="en-US" dirty="0"/>
              <a:t>Evaluator</a:t>
            </a:r>
          </a:p>
        </p:txBody>
      </p:sp>
    </p:spTree>
    <p:extLst>
      <p:ext uri="{BB962C8B-B14F-4D97-AF65-F5344CB8AC3E}">
        <p14:creationId xmlns:p14="http://schemas.microsoft.com/office/powerpoint/2010/main" val="99971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a Good Preceptor</a:t>
            </a:r>
          </a:p>
        </p:txBody>
      </p:sp>
      <p:sp>
        <p:nvSpPr>
          <p:cNvPr id="3" name="Content Placeholder 2"/>
          <p:cNvSpPr>
            <a:spLocks noGrp="1"/>
          </p:cNvSpPr>
          <p:nvPr>
            <p:ph idx="4294967295"/>
          </p:nvPr>
        </p:nvSpPr>
        <p:spPr>
          <a:xfrm>
            <a:off x="628650" y="1690689"/>
            <a:ext cx="7886700" cy="4351338"/>
          </a:xfrm>
        </p:spPr>
        <p:txBody>
          <a:bodyPr>
            <a:normAutofit/>
          </a:bodyPr>
          <a:lstStyle/>
          <a:p>
            <a:r>
              <a:rPr lang="en-US" sz="2400" dirty="0"/>
              <a:t>Leadership</a:t>
            </a:r>
          </a:p>
          <a:p>
            <a:r>
              <a:rPr lang="en-US" sz="2400" dirty="0"/>
              <a:t>Strong communication and listening skills</a:t>
            </a:r>
          </a:p>
          <a:p>
            <a:r>
              <a:rPr lang="en-US" sz="2400" dirty="0"/>
              <a:t>Positive conflict management</a:t>
            </a:r>
          </a:p>
          <a:p>
            <a:r>
              <a:rPr lang="en-US" sz="2400" dirty="0"/>
              <a:t>Ability to evaluate based on standards</a:t>
            </a:r>
          </a:p>
          <a:p>
            <a:r>
              <a:rPr lang="en-US" sz="2400" dirty="0"/>
              <a:t>Ability to facilitate critical reasoning</a:t>
            </a:r>
          </a:p>
          <a:p>
            <a:r>
              <a:rPr lang="en-US" sz="2400" dirty="0"/>
              <a:t>Ability to self-reflect</a:t>
            </a:r>
          </a:p>
          <a:p>
            <a:r>
              <a:rPr lang="en-US" sz="2400" dirty="0"/>
              <a:t>Maintains FERPA (maintaining student confidentiality)</a:t>
            </a:r>
          </a:p>
        </p:txBody>
      </p:sp>
    </p:spTree>
    <p:extLst>
      <p:ext uri="{BB962C8B-B14F-4D97-AF65-F5344CB8AC3E}">
        <p14:creationId xmlns:p14="http://schemas.microsoft.com/office/powerpoint/2010/main" val="289598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Main Functions of a Preceptor</a:t>
            </a:r>
          </a:p>
        </p:txBody>
      </p:sp>
      <p:sp>
        <p:nvSpPr>
          <p:cNvPr id="3" name="Content Placeholder 2"/>
          <p:cNvSpPr>
            <a:spLocks noGrp="1"/>
          </p:cNvSpPr>
          <p:nvPr>
            <p:ph idx="4294967295"/>
          </p:nvPr>
        </p:nvSpPr>
        <p:spPr>
          <a:xfrm>
            <a:off x="628650" y="1815897"/>
            <a:ext cx="7886700" cy="4351338"/>
          </a:xfrm>
        </p:spPr>
        <p:txBody>
          <a:bodyPr/>
          <a:lstStyle/>
          <a:p>
            <a:r>
              <a:rPr lang="en-US" dirty="0"/>
              <a:t>Orientation</a:t>
            </a:r>
          </a:p>
          <a:p>
            <a:r>
              <a:rPr lang="en-US" dirty="0"/>
              <a:t>Teaching</a:t>
            </a:r>
          </a:p>
          <a:p>
            <a:r>
              <a:rPr lang="en-US" dirty="0"/>
              <a:t>Feedback</a:t>
            </a:r>
          </a:p>
        </p:txBody>
      </p:sp>
    </p:spTree>
    <p:extLst>
      <p:ext uri="{BB962C8B-B14F-4D97-AF65-F5344CB8AC3E}">
        <p14:creationId xmlns:p14="http://schemas.microsoft.com/office/powerpoint/2010/main" val="2719107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E49C676480D4493CF333F1EBBECEB" ma:contentTypeVersion="2" ma:contentTypeDescription="Create a new document." ma:contentTypeScope="" ma:versionID="a927734dd939e6810173c593ab383058">
  <xsd:schema xmlns:xsd="http://www.w3.org/2001/XMLSchema" xmlns:xs="http://www.w3.org/2001/XMLSchema" xmlns:p="http://schemas.microsoft.com/office/2006/metadata/properties" targetNamespace="http://schemas.microsoft.com/office/2006/metadata/properties" ma:root="true" ma:fieldsID="843248f2567309a8a3acabb583c1912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23724-09FC-4D0C-840D-9B91EF8E8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7EF67EE-27D3-4E43-90E3-7F3E1C74E097}">
  <ds:schemaRef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4C5E2FA-E5FC-48D9-A7CB-F08BD7E7CB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TotalTime>
  <Words>2826</Words>
  <Application>Microsoft Macintosh PowerPoint</Application>
  <PresentationFormat>On-screen Show (4:3)</PresentationFormat>
  <Paragraphs>404</Paragraphs>
  <Slides>62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Cambria Math</vt:lpstr>
      <vt:lpstr>Gentium Basic</vt:lpstr>
      <vt:lpstr>Open Sans</vt:lpstr>
      <vt:lpstr>Wingdings</vt:lpstr>
      <vt:lpstr>Office Theme</vt:lpstr>
      <vt:lpstr>PowerPoint Presentation</vt:lpstr>
      <vt:lpstr>PowerPoint Presentation</vt:lpstr>
      <vt:lpstr>Objectives</vt:lpstr>
      <vt:lpstr>Preceptors</vt:lpstr>
      <vt:lpstr>Adult Learning Theory Key Principles</vt:lpstr>
      <vt:lpstr>Examples to Enhance Adult Learning</vt:lpstr>
      <vt:lpstr>Training the Next Generation of Midwives</vt:lpstr>
      <vt:lpstr>Qualities of a Good Preceptor</vt:lpstr>
      <vt:lpstr>3 Main Functions of a Preceptor</vt:lpstr>
      <vt:lpstr>Accreditation Commission of for Midwifery Education (ACME) Guidelines for Preceptors</vt:lpstr>
      <vt:lpstr>Start the Semester</vt:lpstr>
      <vt:lpstr>On First Day of Clinical Rotation….</vt:lpstr>
      <vt:lpstr>Learning Domains</vt:lpstr>
      <vt:lpstr>Cognitive Domain - “Knowing”</vt:lpstr>
      <vt:lpstr>Teaching Techniques: Cognitive Domain</vt:lpstr>
      <vt:lpstr>Stimulating Cognitive Learning: Knowledge</vt:lpstr>
      <vt:lpstr>Stimulating Cognitive Learning: Higher Levels of Critical Thinking</vt:lpstr>
      <vt:lpstr>Evaluation of Cognitive Domain</vt:lpstr>
      <vt:lpstr>Cognitive Difficulties</vt:lpstr>
      <vt:lpstr>Reasons Why Students May Have Cognitive Difficulties</vt:lpstr>
      <vt:lpstr>Psychomotor Domain - “Doing”</vt:lpstr>
      <vt:lpstr>Psychomotor Difficulties</vt:lpstr>
      <vt:lpstr>Affective Domain - “Feeling”</vt:lpstr>
      <vt:lpstr>Red Flags for an Affective Domain Problem</vt:lpstr>
      <vt:lpstr>Affective Difficulties</vt:lpstr>
      <vt:lpstr>Teaching Methods: Affective Domain</vt:lpstr>
      <vt:lpstr>Evaluation of the Affective Domain</vt:lpstr>
      <vt:lpstr>Teaching Strategies</vt:lpstr>
      <vt:lpstr>Domains of Learning in Clinical Objectives</vt:lpstr>
      <vt:lpstr>PowerPoint Presentation</vt:lpstr>
      <vt:lpstr>Facilitation of Learning</vt:lpstr>
      <vt:lpstr>Six Microskills for Clinical Teaching</vt:lpstr>
      <vt:lpstr>Microskill 1: Get a Commitment</vt:lpstr>
      <vt:lpstr>Microskill 2: Probe for Supporting Evidence</vt:lpstr>
      <vt:lpstr>Microskill 2: Sample Questions</vt:lpstr>
      <vt:lpstr>Microskill 3: Teach General Principles</vt:lpstr>
      <vt:lpstr>Microskill 3: Examples</vt:lpstr>
      <vt:lpstr>Microskill 4: Reinforce What Was Done Right</vt:lpstr>
      <vt:lpstr>Microskill 4: Examples</vt:lpstr>
      <vt:lpstr>Microskill 5: Correct Mistakes</vt:lpstr>
      <vt:lpstr>Microskill 5: Examples</vt:lpstr>
      <vt:lpstr>Microskill 6: Identify Next Learning Steps</vt:lpstr>
      <vt:lpstr>Microskill 6: Examples</vt:lpstr>
      <vt:lpstr>Therapeutic Presence</vt:lpstr>
      <vt:lpstr>Circle of Safety</vt:lpstr>
      <vt:lpstr>Feedback vs. Evaluation</vt:lpstr>
      <vt:lpstr>Guidelines for Effective Feedback</vt:lpstr>
      <vt:lpstr>Guidelines for Effective Feedback</vt:lpstr>
      <vt:lpstr>Guidelines for Evaluation</vt:lpstr>
      <vt:lpstr>PowerPoint Presentation</vt:lpstr>
      <vt:lpstr>Dealing with Challenging Students</vt:lpstr>
      <vt:lpstr>Dealing With Challenging Students</vt:lpstr>
      <vt:lpstr>An Approach to Problem Interactions</vt:lpstr>
      <vt:lpstr>Faculty Support for Your Work as Preceptors</vt:lpstr>
      <vt:lpstr>Review Question 1</vt:lpstr>
      <vt:lpstr>Review Question 1 Answer:</vt:lpstr>
      <vt:lpstr>Review Question 2</vt:lpstr>
      <vt:lpstr>Review Question 2 Answer</vt:lpstr>
      <vt:lpstr>Review Question 3</vt:lpstr>
      <vt:lpstr>Review Question 3 Answer</vt:lpstr>
      <vt:lpstr>THANK YOU!</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Toerner, Laura (toernele)</cp:lastModifiedBy>
  <cp:revision>14</cp:revision>
  <dcterms:created xsi:type="dcterms:W3CDTF">2017-07-18T12:43:12Z</dcterms:created>
  <dcterms:modified xsi:type="dcterms:W3CDTF">2019-10-07T16:06:13Z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0x010100528E49C676480D4493CF333F1EBBECEB</vt:lpwstr>
  </property>
</Properties>
</file>